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70" r:id="rId14"/>
    <p:sldId id="271" r:id="rId15"/>
    <p:sldId id="274" r:id="rId16"/>
    <p:sldId id="273" r:id="rId17"/>
    <p:sldId id="269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36" d="100"/>
          <a:sy n="36" d="100"/>
        </p:scale>
        <p:origin x="4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Química:</a:t>
            </a:r>
            <a:br>
              <a:rPr lang="es-CL" dirty="0" smtClean="0"/>
            </a:br>
            <a:r>
              <a:rPr lang="es-CL" dirty="0" smtClean="0"/>
              <a:t>Soluciones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2</a:t>
            </a:r>
            <a:r>
              <a:rPr lang="es-CL" dirty="0" smtClean="0"/>
              <a:t>ro Medio</a:t>
            </a:r>
          </a:p>
        </p:txBody>
      </p:sp>
    </p:spTree>
    <p:extLst>
      <p:ext uri="{BB962C8B-B14F-4D97-AF65-F5344CB8AC3E}">
        <p14:creationId xmlns:p14="http://schemas.microsoft.com/office/powerpoint/2010/main" val="249156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3400" y="1110649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98700" y="1815473"/>
            <a:ext cx="481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Recordatorio</a:t>
            </a:r>
            <a:r>
              <a:rPr lang="es-CL" sz="2400" dirty="0" smtClean="0"/>
              <a:t>: </a:t>
            </a:r>
            <a:r>
              <a:rPr lang="es-CL" sz="2400" i="1" dirty="0" smtClean="0">
                <a:solidFill>
                  <a:srgbClr val="C00000"/>
                </a:solidFill>
              </a:rPr>
              <a:t>Enlaces Iónicos</a:t>
            </a:r>
            <a:endParaRPr lang="en-US" sz="2400" i="1" dirty="0">
              <a:solidFill>
                <a:srgbClr val="C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00" y="2600303"/>
            <a:ext cx="6191250" cy="381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018020" y="1110649"/>
            <a:ext cx="4640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 smtClean="0"/>
              <a:t>Todos los átomos </a:t>
            </a:r>
            <a:r>
              <a:rPr lang="es-CL" sz="2400" dirty="0" smtClean="0"/>
              <a:t>requieren tener </a:t>
            </a:r>
            <a:r>
              <a:rPr lang="es-CL" sz="2400" b="1" dirty="0" smtClean="0"/>
              <a:t>8 electrones</a:t>
            </a:r>
            <a:r>
              <a:rPr lang="es-CL" sz="2400" dirty="0" smtClean="0"/>
              <a:t> (de valencia) </a:t>
            </a:r>
            <a:r>
              <a:rPr lang="es-CL" sz="2400" b="1" dirty="0" smtClean="0"/>
              <a:t>en su capa más externa </a:t>
            </a:r>
            <a:r>
              <a:rPr lang="es-CL" sz="2400" dirty="0" smtClean="0"/>
              <a:t>y así ser </a:t>
            </a:r>
            <a:r>
              <a:rPr lang="es-CL" sz="2400" b="1" dirty="0" smtClean="0">
                <a:solidFill>
                  <a:srgbClr val="C00000"/>
                </a:solidFill>
              </a:rPr>
              <a:t>estables</a:t>
            </a:r>
            <a:r>
              <a:rPr lang="es-CL" sz="2400" dirty="0" smtClean="0"/>
              <a:t>.</a:t>
            </a:r>
            <a:endParaRPr lang="en-U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018020" y="2800366"/>
            <a:ext cx="4769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En los </a:t>
            </a:r>
            <a:r>
              <a:rPr lang="es-CL" b="1" dirty="0" smtClean="0">
                <a:solidFill>
                  <a:srgbClr val="FF0000"/>
                </a:solidFill>
              </a:rPr>
              <a:t>enlaces iónicos</a:t>
            </a:r>
            <a:r>
              <a:rPr lang="es-CL" dirty="0" smtClean="0"/>
              <a:t>, </a:t>
            </a:r>
            <a:r>
              <a:rPr lang="es-CL" b="1" dirty="0" smtClean="0"/>
              <a:t>uno de los átomos </a:t>
            </a:r>
            <a:r>
              <a:rPr lang="es-CL" dirty="0" smtClean="0"/>
              <a:t>(generalmente un metal) </a:t>
            </a:r>
            <a:r>
              <a:rPr lang="es-CL" b="1" dirty="0" smtClean="0"/>
              <a:t>entrega 1 electrón</a:t>
            </a:r>
            <a:r>
              <a:rPr lang="es-CL" dirty="0" smtClean="0"/>
              <a:t> al otro átomo, para que </a:t>
            </a:r>
            <a:r>
              <a:rPr lang="es-CL" b="1" dirty="0" smtClean="0"/>
              <a:t>ambos alcancen  los 8 electrones.</a:t>
            </a:r>
            <a:endParaRPr lang="en-U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7018020" y="4210277"/>
            <a:ext cx="4769168" cy="176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En el caso de la sal (cloruro de sodio), el </a:t>
            </a:r>
            <a:r>
              <a:rPr lang="es-CL" b="1" dirty="0" smtClean="0"/>
              <a:t>Sodio tiene en su capa más externa 1 electrón</a:t>
            </a:r>
            <a:r>
              <a:rPr lang="es-CL" dirty="0" smtClean="0"/>
              <a:t>, pero su </a:t>
            </a:r>
            <a:r>
              <a:rPr lang="es-CL" dirty="0" smtClean="0">
                <a:solidFill>
                  <a:srgbClr val="FF0000"/>
                </a:solidFill>
              </a:rPr>
              <a:t>segunda capa ya tiene 8 electrones</a:t>
            </a:r>
            <a:r>
              <a:rPr lang="es-CL" dirty="0" smtClean="0"/>
              <a:t>, por tanto </a:t>
            </a:r>
            <a:r>
              <a:rPr lang="es-CL" b="1" dirty="0" smtClean="0"/>
              <a:t>si lo cede, quedará con 8 e</a:t>
            </a:r>
            <a:r>
              <a:rPr lang="es-CL" sz="2800" b="1" baseline="30000" dirty="0" smtClean="0"/>
              <a:t>-</a:t>
            </a:r>
            <a:r>
              <a:rPr lang="es-CL" dirty="0" smtClean="0"/>
              <a:t>, mientras que el </a:t>
            </a:r>
            <a:r>
              <a:rPr lang="es-CL" b="1" dirty="0" smtClean="0"/>
              <a:t>Cloro, </a:t>
            </a:r>
            <a:r>
              <a:rPr lang="es-CL" b="1" dirty="0" smtClean="0">
                <a:solidFill>
                  <a:srgbClr val="FF0000"/>
                </a:solidFill>
              </a:rPr>
              <a:t>necesita 1 para completar sus </a:t>
            </a:r>
            <a:r>
              <a:rPr lang="es-CL" b="1" dirty="0">
                <a:solidFill>
                  <a:srgbClr val="FF0000"/>
                </a:solidFill>
              </a:rPr>
              <a:t>8 e</a:t>
            </a:r>
            <a:r>
              <a:rPr lang="es-CL" sz="2800" b="1" baseline="30000" dirty="0">
                <a:solidFill>
                  <a:srgbClr val="FF0000"/>
                </a:solidFill>
              </a:rPr>
              <a:t>-</a:t>
            </a:r>
            <a:r>
              <a:rPr lang="es-CL" dirty="0" smtClean="0">
                <a:solidFill>
                  <a:srgbClr val="FF0000"/>
                </a:solidFill>
              </a:rPr>
              <a:t> </a:t>
            </a:r>
            <a:r>
              <a:rPr lang="es-C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77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8954" t="6347" r="11" b="18828"/>
          <a:stretch/>
        </p:blipFill>
        <p:spPr>
          <a:xfrm>
            <a:off x="7083458" y="1821596"/>
            <a:ext cx="3080909" cy="4623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3400" y="990599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040570" y="990599"/>
            <a:ext cx="2860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/>
              <a:t>Recordatorio: </a:t>
            </a:r>
          </a:p>
          <a:p>
            <a:pPr algn="r"/>
            <a:r>
              <a:rPr lang="es-CL" sz="2400" i="1" dirty="0" smtClean="0">
                <a:solidFill>
                  <a:srgbClr val="C00000"/>
                </a:solidFill>
              </a:rPr>
              <a:t>Enlaces Iónicos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346031" y="2730106"/>
            <a:ext cx="1737422" cy="2069930"/>
            <a:chOff x="4916907" y="2086872"/>
            <a:chExt cx="938465" cy="753979"/>
          </a:xfrm>
          <a:solidFill>
            <a:srgbClr val="C00000"/>
          </a:solidFill>
        </p:grpSpPr>
        <p:sp>
          <p:nvSpPr>
            <p:cNvPr id="9" name="Cheurón 8"/>
            <p:cNvSpPr/>
            <p:nvPr/>
          </p:nvSpPr>
          <p:spPr>
            <a:xfrm>
              <a:off x="4916907" y="2225014"/>
              <a:ext cx="272716" cy="504902"/>
            </a:xfrm>
            <a:prstGeom prst="chevron">
              <a:avLst>
                <a:gd name="adj" fmla="val 74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urón 9"/>
            <p:cNvSpPr/>
            <p:nvPr/>
          </p:nvSpPr>
          <p:spPr>
            <a:xfrm>
              <a:off x="5118393" y="2177393"/>
              <a:ext cx="294358" cy="572937"/>
            </a:xfrm>
            <a:prstGeom prst="chevron">
              <a:avLst>
                <a:gd name="adj" fmla="val 74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urón 10"/>
            <p:cNvSpPr/>
            <p:nvPr/>
          </p:nvSpPr>
          <p:spPr>
            <a:xfrm>
              <a:off x="5361346" y="2148225"/>
              <a:ext cx="272716" cy="658480"/>
            </a:xfrm>
            <a:prstGeom prst="chevron">
              <a:avLst>
                <a:gd name="adj" fmla="val 74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urón 11"/>
            <p:cNvSpPr/>
            <p:nvPr/>
          </p:nvSpPr>
          <p:spPr>
            <a:xfrm>
              <a:off x="5582656" y="2086872"/>
              <a:ext cx="272716" cy="753979"/>
            </a:xfrm>
            <a:prstGeom prst="chevron">
              <a:avLst>
                <a:gd name="adj" fmla="val 744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60041" t="7126" r="22355" b="20064"/>
          <a:stretch/>
        </p:blipFill>
        <p:spPr>
          <a:xfrm>
            <a:off x="2484960" y="1819898"/>
            <a:ext cx="2638326" cy="460367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068465" y="2083776"/>
            <a:ext cx="201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 smtClean="0"/>
              <a:t>Atracción electrostática</a:t>
            </a:r>
            <a:endParaRPr lang="en-US" b="1" i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875337" y="5044162"/>
            <a:ext cx="227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i="1" dirty="0" smtClean="0">
                <a:solidFill>
                  <a:srgbClr val="C00000"/>
                </a:solidFill>
              </a:rPr>
              <a:t>Cargas Opuestas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2" name="Cheurón 21"/>
          <p:cNvSpPr/>
          <p:nvPr/>
        </p:nvSpPr>
        <p:spPr>
          <a:xfrm>
            <a:off x="4936310" y="3238509"/>
            <a:ext cx="484858" cy="1053616"/>
          </a:xfrm>
          <a:prstGeom prst="chevron">
            <a:avLst>
              <a:gd name="adj" fmla="val 7442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6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3400" y="1110649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41400" y="1754510"/>
            <a:ext cx="475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+mj-lt"/>
              </a:rPr>
              <a:t>-</a:t>
            </a:r>
            <a:r>
              <a:rPr lang="es-ES" b="1" dirty="0" smtClean="0">
                <a:solidFill>
                  <a:srgbClr val="C00000"/>
                </a:solidFill>
                <a:latin typeface="+mj-lt"/>
              </a:rPr>
              <a:t>Electrólitos</a:t>
            </a:r>
            <a:r>
              <a:rPr lang="es-ES" dirty="0" smtClean="0">
                <a:latin typeface="+mj-lt"/>
              </a:rPr>
              <a:t>: sí </a:t>
            </a:r>
            <a:r>
              <a:rPr lang="es-ES" b="1" i="1" dirty="0" smtClean="0">
                <a:solidFill>
                  <a:srgbClr val="C00000"/>
                </a:solidFill>
                <a:latin typeface="+mj-lt"/>
              </a:rPr>
              <a:t>conduce la electricidad</a:t>
            </a:r>
            <a:endParaRPr lang="es-ES" dirty="0" smtClean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75120" y="1772757"/>
            <a:ext cx="5394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-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Electrólitos</a:t>
            </a:r>
            <a:r>
              <a:rPr lang="es-CL" dirty="0"/>
              <a:t>: </a:t>
            </a:r>
            <a:r>
              <a:rPr lang="es-ES" b="1" i="1" dirty="0" smtClean="0"/>
              <a:t>no </a:t>
            </a:r>
            <a:r>
              <a:rPr lang="es-ES" b="1" i="1" dirty="0"/>
              <a:t>conduce </a:t>
            </a:r>
            <a:r>
              <a:rPr lang="es-ES" b="1" i="1" dirty="0" smtClean="0"/>
              <a:t>la electricidad.</a:t>
            </a:r>
            <a:endParaRPr lang="es-CL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41400" y="2233984"/>
            <a:ext cx="1130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¿Cómo se conduce la electricidad en las soluciones?</a:t>
            </a:r>
            <a:endParaRPr lang="en-US" sz="32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01" y="2938808"/>
            <a:ext cx="4320480" cy="113252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074301" y="4150651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La</a:t>
            </a:r>
            <a:r>
              <a:rPr lang="es-ES" sz="1600" b="1" dirty="0"/>
              <a:t>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</a:rPr>
              <a:t>pérdida de uno o más electrones </a:t>
            </a:r>
            <a:r>
              <a:rPr lang="es-ES" sz="1600" b="1" dirty="0" smtClean="0"/>
              <a:t>a partir </a:t>
            </a:r>
            <a:r>
              <a:rPr lang="es-ES" sz="1600" b="1" dirty="0"/>
              <a:t>de un átomo neutro </a:t>
            </a:r>
            <a:r>
              <a:rPr lang="es-ES" sz="1600" dirty="0"/>
              <a:t>forma un </a:t>
            </a:r>
            <a:r>
              <a:rPr lang="es-ES" sz="1600" b="1" i="1" dirty="0" smtClean="0">
                <a:solidFill>
                  <a:srgbClr val="C00000"/>
                </a:solidFill>
              </a:rPr>
              <a:t>c</a:t>
            </a:r>
            <a:r>
              <a:rPr lang="es-CL" sz="1600" b="1" i="1" dirty="0" err="1" smtClean="0">
                <a:solidFill>
                  <a:srgbClr val="C00000"/>
                </a:solidFill>
              </a:rPr>
              <a:t>atión</a:t>
            </a:r>
            <a:r>
              <a:rPr lang="en-US" sz="1600" dirty="0" smtClean="0"/>
              <a:t>, </a:t>
            </a:r>
            <a:r>
              <a:rPr lang="en-US" sz="1600" i="1" dirty="0"/>
              <a:t>un </a:t>
            </a:r>
            <a:r>
              <a:rPr lang="en-US" sz="1600" b="1" i="1" dirty="0"/>
              <a:t>ion con </a:t>
            </a:r>
            <a:r>
              <a:rPr lang="es-CL" sz="1600" b="1" i="1" dirty="0" smtClean="0"/>
              <a:t>carga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neta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positiva</a:t>
            </a:r>
            <a:r>
              <a:rPr lang="en-US" sz="1600" b="1" i="1" dirty="0" smtClean="0"/>
              <a:t>.</a:t>
            </a:r>
            <a:endParaRPr lang="es-CL" sz="1600" b="1" i="1" dirty="0" smtClean="0"/>
          </a:p>
          <a:p>
            <a:endParaRPr lang="en-US" sz="1600" b="1" dirty="0"/>
          </a:p>
        </p:txBody>
      </p:sp>
      <p:sp>
        <p:nvSpPr>
          <p:cNvPr id="14" name="Rectángulo 13"/>
          <p:cNvSpPr/>
          <p:nvPr/>
        </p:nvSpPr>
        <p:spPr>
          <a:xfrm>
            <a:off x="6533896" y="4159866"/>
            <a:ext cx="4549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i="1" dirty="0" smtClean="0">
                <a:solidFill>
                  <a:srgbClr val="C00000"/>
                </a:solidFill>
              </a:rPr>
              <a:t>Anión</a:t>
            </a:r>
            <a:r>
              <a:rPr lang="es-ES" sz="1600" b="1" i="1" dirty="0" smtClean="0"/>
              <a:t> </a:t>
            </a:r>
            <a:r>
              <a:rPr lang="es-ES" sz="1600" dirty="0"/>
              <a:t>es </a:t>
            </a:r>
            <a:r>
              <a:rPr lang="es-ES" sz="1600" i="1" dirty="0"/>
              <a:t>un </a:t>
            </a:r>
            <a:r>
              <a:rPr lang="es-ES" sz="1600" b="1" i="1" dirty="0"/>
              <a:t>ion cuya carga neta es negativa </a:t>
            </a:r>
            <a:r>
              <a:rPr lang="es-ES" sz="1600" dirty="0"/>
              <a:t>debido a un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incremento en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</a:rPr>
              <a:t>el número de electrones</a:t>
            </a:r>
            <a:r>
              <a:rPr lang="es-ES" sz="1600" dirty="0"/>
              <a:t>.</a:t>
            </a:r>
            <a:endParaRPr lang="en-US" sz="16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b="12610"/>
          <a:stretch/>
        </p:blipFill>
        <p:spPr>
          <a:xfrm>
            <a:off x="6533896" y="2969261"/>
            <a:ext cx="4549648" cy="111491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16483" r="2174"/>
          <a:stretch/>
        </p:blipFill>
        <p:spPr>
          <a:xfrm>
            <a:off x="203400" y="5303556"/>
            <a:ext cx="11916074" cy="147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3400" y="1110649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7562" y="2194894"/>
            <a:ext cx="475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+mj-lt"/>
              </a:rPr>
              <a:t>-</a:t>
            </a:r>
            <a:r>
              <a:rPr lang="es-ES" b="1" dirty="0" smtClean="0">
                <a:solidFill>
                  <a:srgbClr val="C00000"/>
                </a:solidFill>
                <a:latin typeface="+mj-lt"/>
              </a:rPr>
              <a:t>Electrólitos</a:t>
            </a:r>
            <a:r>
              <a:rPr lang="es-ES" dirty="0" smtClean="0">
                <a:latin typeface="+mj-lt"/>
              </a:rPr>
              <a:t>: sí </a:t>
            </a:r>
            <a:r>
              <a:rPr lang="es-ES" b="1" i="1" dirty="0" smtClean="0">
                <a:solidFill>
                  <a:srgbClr val="C00000"/>
                </a:solidFill>
                <a:latin typeface="+mj-lt"/>
              </a:rPr>
              <a:t>conduce la electricidad</a:t>
            </a:r>
            <a:endParaRPr lang="es-ES" dirty="0" smtClean="0"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3718" y="1682477"/>
            <a:ext cx="8265002" cy="47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¿Cómo se conduce la electricidad en las soluciones?</a:t>
            </a:r>
            <a:endParaRPr lang="en-US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38" y="1067545"/>
            <a:ext cx="3105150" cy="2133600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1130962" y="3302392"/>
            <a:ext cx="9760876" cy="3555608"/>
            <a:chOff x="2102512" y="3228169"/>
            <a:chExt cx="9760876" cy="3555608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/>
            <a:srcRect l="33915" t="43363" r="22350" b="9796"/>
            <a:stretch/>
          </p:blipFill>
          <p:spPr>
            <a:xfrm>
              <a:off x="2102512" y="3377112"/>
              <a:ext cx="9760876" cy="105600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/>
            <a:srcRect l="41052" t="7731" r="11187" b="12456"/>
            <a:stretch/>
          </p:blipFill>
          <p:spPr>
            <a:xfrm>
              <a:off x="5519737" y="4368058"/>
              <a:ext cx="6343651" cy="2171700"/>
            </a:xfrm>
            <a:prstGeom prst="rect">
              <a:avLst/>
            </a:prstGeom>
          </p:spPr>
        </p:pic>
        <p:sp>
          <p:nvSpPr>
            <p:cNvPr id="12" name="Elipse 11"/>
            <p:cNvSpPr/>
            <p:nvPr/>
          </p:nvSpPr>
          <p:spPr>
            <a:xfrm>
              <a:off x="4724401" y="3228169"/>
              <a:ext cx="990599" cy="990946"/>
            </a:xfrm>
            <a:prstGeom prst="ellipse">
              <a:avLst/>
            </a:prstGeom>
            <a:solidFill>
              <a:srgbClr val="C0000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5"/>
            <a:srcRect b="45756"/>
            <a:stretch/>
          </p:blipFill>
          <p:spPr>
            <a:xfrm>
              <a:off x="2102512" y="4395082"/>
              <a:ext cx="2804768" cy="2388695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4846320" y="4292090"/>
              <a:ext cx="723610" cy="2443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echa derecha 18"/>
            <p:cNvSpPr/>
            <p:nvPr/>
          </p:nvSpPr>
          <p:spPr>
            <a:xfrm>
              <a:off x="4925377" y="4809492"/>
              <a:ext cx="655320" cy="1353890"/>
            </a:xfrm>
            <a:prstGeom prst="rightArrow">
              <a:avLst>
                <a:gd name="adj1" fmla="val 36492"/>
                <a:gd name="adj2" fmla="val 7790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Conector recto 13"/>
          <p:cNvCxnSpPr>
            <a:stCxn id="12" idx="7"/>
          </p:cNvCxnSpPr>
          <p:nvPr/>
        </p:nvCxnSpPr>
        <p:spPr>
          <a:xfrm flipV="1">
            <a:off x="4598380" y="2022136"/>
            <a:ext cx="4362740" cy="1425377"/>
          </a:xfrm>
          <a:prstGeom prst="line">
            <a:avLst/>
          </a:prstGeom>
          <a:ln w="28575">
            <a:solidFill>
              <a:srgbClr val="FF0000">
                <a:alpha val="28000"/>
              </a:srgb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 rot="16200000">
            <a:off x="-886816" y="4638460"/>
            <a:ext cx="361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Red de enlaces iónicos: </a:t>
            </a:r>
            <a:r>
              <a:rPr lang="es-CL" sz="1600" b="1" dirty="0" smtClean="0"/>
              <a:t>cristal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4470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ángulo 106"/>
          <p:cNvSpPr/>
          <p:nvPr/>
        </p:nvSpPr>
        <p:spPr>
          <a:xfrm>
            <a:off x="1852631" y="1411691"/>
            <a:ext cx="4502942" cy="258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8000" y="982813"/>
            <a:ext cx="3693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59331" y="1226322"/>
            <a:ext cx="5599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dirty="0" smtClean="0"/>
              <a:t>¿Cómo se conduce la electricidad en las soluciones?</a:t>
            </a:r>
            <a:endParaRPr lang="en-U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69" y="1936440"/>
            <a:ext cx="5462731" cy="4258347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32525" y="1979311"/>
            <a:ext cx="710909" cy="1857835"/>
            <a:chOff x="523770" y="2083825"/>
            <a:chExt cx="616484" cy="1857835"/>
          </a:xfrm>
        </p:grpSpPr>
        <p:sp>
          <p:nvSpPr>
            <p:cNvPr id="27" name="Rectángulo redondeado 26"/>
            <p:cNvSpPr/>
            <p:nvPr/>
          </p:nvSpPr>
          <p:spPr>
            <a:xfrm>
              <a:off x="523770" y="2083825"/>
              <a:ext cx="592334" cy="1853202"/>
            </a:xfrm>
            <a:prstGeom prst="round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adroTexto 27"/>
            <p:cNvSpPr txBox="1"/>
            <p:nvPr/>
          </p:nvSpPr>
          <p:spPr>
            <a:xfrm rot="16200000">
              <a:off x="-47882" y="2753525"/>
              <a:ext cx="1789099" cy="58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/>
                <a:t>Corriente de </a:t>
              </a:r>
              <a:r>
                <a:rPr lang="es-CL" sz="2000" b="1" dirty="0" smtClean="0"/>
                <a:t>electrones</a:t>
              </a:r>
              <a:endParaRPr lang="en-US" sz="2000" b="1" dirty="0"/>
            </a:p>
          </p:txBody>
        </p:sp>
      </p:grpSp>
      <p:sp>
        <p:nvSpPr>
          <p:cNvPr id="30" name="Flecha derecha 29"/>
          <p:cNvSpPr/>
          <p:nvPr/>
        </p:nvSpPr>
        <p:spPr>
          <a:xfrm rot="20455473">
            <a:off x="443984" y="1855669"/>
            <a:ext cx="335656" cy="250993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upo 104"/>
          <p:cNvGrpSpPr/>
          <p:nvPr/>
        </p:nvGrpSpPr>
        <p:grpSpPr>
          <a:xfrm>
            <a:off x="772739" y="1421776"/>
            <a:ext cx="5187985" cy="2594757"/>
            <a:chOff x="1142834" y="1769946"/>
            <a:chExt cx="5187985" cy="2594757"/>
          </a:xfrm>
        </p:grpSpPr>
        <p:sp>
          <p:nvSpPr>
            <p:cNvPr id="41" name="Rectángulo 40"/>
            <p:cNvSpPr/>
            <p:nvPr/>
          </p:nvSpPr>
          <p:spPr>
            <a:xfrm>
              <a:off x="2254777" y="1800553"/>
              <a:ext cx="649356" cy="2550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/>
            <a:srcRect l="-658" t="3312" r="51635" b="11958"/>
            <a:stretch/>
          </p:blipFill>
          <p:spPr>
            <a:xfrm>
              <a:off x="2839965" y="1815473"/>
              <a:ext cx="3490854" cy="2545441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3"/>
            <a:srcRect l="59574" t="7407" r="22947" b="18828"/>
            <a:stretch/>
          </p:blipFill>
          <p:spPr>
            <a:xfrm>
              <a:off x="1142834" y="1816300"/>
              <a:ext cx="1423903" cy="2535089"/>
            </a:xfrm>
            <a:prstGeom prst="rect">
              <a:avLst/>
            </a:prstGeom>
          </p:spPr>
        </p:pic>
        <p:grpSp>
          <p:nvGrpSpPr>
            <p:cNvPr id="26" name="Grupo 25"/>
            <p:cNvGrpSpPr/>
            <p:nvPr/>
          </p:nvGrpSpPr>
          <p:grpSpPr>
            <a:xfrm>
              <a:off x="1142834" y="1772284"/>
              <a:ext cx="486697" cy="471428"/>
              <a:chOff x="5073445" y="2586455"/>
              <a:chExt cx="486697" cy="471428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5073445" y="2595980"/>
                <a:ext cx="486697" cy="46190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ángulo 23"/>
              <p:cNvSpPr/>
              <p:nvPr/>
            </p:nvSpPr>
            <p:spPr>
              <a:xfrm>
                <a:off x="5352300" y="2686051"/>
                <a:ext cx="133588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5126906" y="2586455"/>
                <a:ext cx="330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400" b="1" dirty="0" smtClean="0">
                    <a:solidFill>
                      <a:schemeClr val="bg1"/>
                    </a:solidFill>
                  </a:rPr>
                  <a:t>e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Elipse 30"/>
            <p:cNvSpPr/>
            <p:nvPr/>
          </p:nvSpPr>
          <p:spPr>
            <a:xfrm>
              <a:off x="1611071" y="1769946"/>
              <a:ext cx="411098" cy="397125"/>
            </a:xfrm>
            <a:prstGeom prst="ellipse">
              <a:avLst/>
            </a:prstGeom>
            <a:solidFill>
              <a:srgbClr val="FF0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echa derecha 41"/>
            <p:cNvSpPr/>
            <p:nvPr/>
          </p:nvSpPr>
          <p:spPr>
            <a:xfrm>
              <a:off x="2554382" y="2695072"/>
              <a:ext cx="301625" cy="317201"/>
            </a:xfrm>
            <a:prstGeom prst="rightArrow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echa derecha 42"/>
            <p:cNvSpPr/>
            <p:nvPr/>
          </p:nvSpPr>
          <p:spPr>
            <a:xfrm>
              <a:off x="2337425" y="3837146"/>
              <a:ext cx="839936" cy="228246"/>
            </a:xfrm>
            <a:prstGeom prst="rightArrow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2337425" y="3985112"/>
              <a:ext cx="937206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+ </a:t>
              </a:r>
              <a:r>
                <a:rPr lang="es-CL" b="1" dirty="0" smtClean="0"/>
                <a:t>1e</a:t>
              </a:r>
              <a:r>
                <a:rPr lang="es-CL" sz="2800" b="1" baseline="30000" dirty="0" smtClean="0"/>
                <a:t>-</a:t>
              </a:r>
              <a:endParaRPr lang="en-US" b="1" baseline="30000" dirty="0"/>
            </a:p>
          </p:txBody>
        </p:sp>
      </p:grpSp>
      <p:grpSp>
        <p:nvGrpSpPr>
          <p:cNvPr id="104" name="Grupo 103"/>
          <p:cNvGrpSpPr/>
          <p:nvPr/>
        </p:nvGrpSpPr>
        <p:grpSpPr>
          <a:xfrm>
            <a:off x="611812" y="4105052"/>
            <a:ext cx="6217680" cy="2593668"/>
            <a:chOff x="6359331" y="1763102"/>
            <a:chExt cx="6185694" cy="2593668"/>
          </a:xfrm>
        </p:grpSpPr>
        <p:grpSp>
          <p:nvGrpSpPr>
            <p:cNvPr id="103" name="Grupo 102"/>
            <p:cNvGrpSpPr/>
            <p:nvPr/>
          </p:nvGrpSpPr>
          <p:grpSpPr>
            <a:xfrm>
              <a:off x="6359331" y="1791957"/>
              <a:ext cx="6185694" cy="2564813"/>
              <a:chOff x="842620" y="4326735"/>
              <a:chExt cx="6185694" cy="2564813"/>
            </a:xfrm>
          </p:grpSpPr>
          <p:sp>
            <p:nvSpPr>
              <p:cNvPr id="47" name="Rectángulo 46"/>
              <p:cNvSpPr/>
              <p:nvPr/>
            </p:nvSpPr>
            <p:spPr>
              <a:xfrm>
                <a:off x="2341479" y="4360275"/>
                <a:ext cx="4686835" cy="2531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2" name="Grupo 101"/>
              <p:cNvGrpSpPr/>
              <p:nvPr/>
            </p:nvGrpSpPr>
            <p:grpSpPr>
              <a:xfrm>
                <a:off x="842620" y="4326735"/>
                <a:ext cx="6185694" cy="2549802"/>
                <a:chOff x="842620" y="4326735"/>
                <a:chExt cx="6185694" cy="2549802"/>
              </a:xfrm>
            </p:grpSpPr>
            <p:pic>
              <p:nvPicPr>
                <p:cNvPr id="45" name="Imagen 4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8999" t="6941" r="-70" b="19295"/>
                <a:stretch/>
              </p:blipFill>
              <p:spPr>
                <a:xfrm>
                  <a:off x="842620" y="4326735"/>
                  <a:ext cx="1707631" cy="2521982"/>
                </a:xfrm>
                <a:prstGeom prst="rect">
                  <a:avLst/>
                </a:prstGeom>
              </p:spPr>
            </p:pic>
            <p:grpSp>
              <p:nvGrpSpPr>
                <p:cNvPr id="46" name="Grupo 45"/>
                <p:cNvGrpSpPr/>
                <p:nvPr/>
              </p:nvGrpSpPr>
              <p:grpSpPr>
                <a:xfrm>
                  <a:off x="1988991" y="4395212"/>
                  <a:ext cx="1399090" cy="1899505"/>
                  <a:chOff x="2193320" y="4410215"/>
                  <a:chExt cx="1399090" cy="1899505"/>
                </a:xfrm>
              </p:grpSpPr>
              <p:grpSp>
                <p:nvGrpSpPr>
                  <p:cNvPr id="32" name="Grupo 31"/>
                  <p:cNvGrpSpPr/>
                  <p:nvPr/>
                </p:nvGrpSpPr>
                <p:grpSpPr>
                  <a:xfrm>
                    <a:off x="2903520" y="4456518"/>
                    <a:ext cx="688890" cy="1853202"/>
                    <a:chOff x="523770" y="2083825"/>
                    <a:chExt cx="597390" cy="1853202"/>
                  </a:xfrm>
                </p:grpSpPr>
                <p:sp>
                  <p:nvSpPr>
                    <p:cNvPr id="33" name="Rectángulo redondeado 32"/>
                    <p:cNvSpPr/>
                    <p:nvPr/>
                  </p:nvSpPr>
                  <p:spPr>
                    <a:xfrm>
                      <a:off x="523770" y="2083825"/>
                      <a:ext cx="592334" cy="1853202"/>
                    </a:xfrm>
                    <a:prstGeom prst="roundRect">
                      <a:avLst/>
                    </a:prstGeom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CuadroTexto 33"/>
                    <p:cNvSpPr txBox="1"/>
                    <p:nvPr/>
                  </p:nvSpPr>
                  <p:spPr>
                    <a:xfrm rot="16200000">
                      <a:off x="-66976" y="2724236"/>
                      <a:ext cx="1789099" cy="5871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L" dirty="0" smtClean="0"/>
                        <a:t>Corriente de </a:t>
                      </a:r>
                      <a:r>
                        <a:rPr lang="es-CL" sz="2000" b="1" dirty="0" smtClean="0"/>
                        <a:t>electrones</a:t>
                      </a:r>
                      <a:endParaRPr lang="en-US" sz="2000" b="1" dirty="0"/>
                    </a:p>
                  </p:txBody>
                </p:sp>
              </p:grpSp>
              <p:grpSp>
                <p:nvGrpSpPr>
                  <p:cNvPr id="36" name="Grupo 35"/>
                  <p:cNvGrpSpPr/>
                  <p:nvPr/>
                </p:nvGrpSpPr>
                <p:grpSpPr>
                  <a:xfrm>
                    <a:off x="2507552" y="4410215"/>
                    <a:ext cx="486697" cy="487671"/>
                    <a:chOff x="5073445" y="2570212"/>
                    <a:chExt cx="486697" cy="487671"/>
                  </a:xfrm>
                </p:grpSpPr>
                <p:sp>
                  <p:nvSpPr>
                    <p:cNvPr id="37" name="Elipse 36"/>
                    <p:cNvSpPr/>
                    <p:nvPr/>
                  </p:nvSpPr>
                  <p:spPr>
                    <a:xfrm>
                      <a:off x="5073445" y="2595980"/>
                      <a:ext cx="486697" cy="4619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ángulo 37"/>
                    <p:cNvSpPr/>
                    <p:nvPr/>
                  </p:nvSpPr>
                  <p:spPr>
                    <a:xfrm>
                      <a:off x="5352300" y="2686051"/>
                      <a:ext cx="133588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CuadroTexto 38"/>
                    <p:cNvSpPr txBox="1"/>
                    <p:nvPr/>
                  </p:nvSpPr>
                  <p:spPr>
                    <a:xfrm>
                      <a:off x="5127323" y="2570212"/>
                      <a:ext cx="33040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CL" sz="24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0" name="Flecha derecha 39"/>
                  <p:cNvSpPr/>
                  <p:nvPr/>
                </p:nvSpPr>
                <p:spPr>
                  <a:xfrm rot="748372">
                    <a:off x="2193320" y="4455833"/>
                    <a:ext cx="335656" cy="250993"/>
                  </a:xfrm>
                  <a:prstGeom prst="rightArrow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" name="Grupo 98"/>
                <p:cNvGrpSpPr/>
                <p:nvPr/>
              </p:nvGrpSpPr>
              <p:grpSpPr>
                <a:xfrm>
                  <a:off x="3421211" y="4513750"/>
                  <a:ext cx="3607103" cy="1578247"/>
                  <a:chOff x="3421211" y="4626044"/>
                  <a:chExt cx="3607103" cy="1578247"/>
                </a:xfrm>
              </p:grpSpPr>
              <p:pic>
                <p:nvPicPr>
                  <p:cNvPr id="95" name="Imagen 9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36" t="15503" r="52585" b="38040"/>
                  <a:stretch/>
                </p:blipFill>
                <p:spPr>
                  <a:xfrm flipH="1">
                    <a:off x="3421211" y="4626044"/>
                    <a:ext cx="3607103" cy="1578247"/>
                  </a:xfrm>
                  <a:prstGeom prst="rect">
                    <a:avLst/>
                  </a:prstGeom>
                </p:spPr>
              </p:pic>
              <p:pic>
                <p:nvPicPr>
                  <p:cNvPr id="97" name="Imagen 9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315" t="31148" r="86767" b="54686"/>
                  <a:stretch/>
                </p:blipFill>
                <p:spPr>
                  <a:xfrm>
                    <a:off x="6011400" y="5166952"/>
                    <a:ext cx="545432" cy="481263"/>
                  </a:xfrm>
                  <a:prstGeom prst="rect">
                    <a:avLst/>
                  </a:prstGeom>
                </p:spPr>
              </p:pic>
              <p:pic>
                <p:nvPicPr>
                  <p:cNvPr id="98" name="Imagen 9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2970" t="31148" r="59818" b="53534"/>
                  <a:stretch/>
                </p:blipFill>
                <p:spPr>
                  <a:xfrm>
                    <a:off x="3939220" y="5158493"/>
                    <a:ext cx="568612" cy="52041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0" name="Imagen 9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799" t="63076" r="82897" b="11362"/>
                <a:stretch/>
              </p:blipFill>
              <p:spPr>
                <a:xfrm>
                  <a:off x="5902048" y="6127114"/>
                  <a:ext cx="880909" cy="729317"/>
                </a:xfrm>
                <a:prstGeom prst="rect">
                  <a:avLst/>
                </a:prstGeom>
              </p:spPr>
            </p:pic>
            <p:pic>
              <p:nvPicPr>
                <p:cNvPr id="101" name="Imagen 10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0207" t="63076" r="56489" b="11362"/>
                <a:stretch/>
              </p:blipFill>
              <p:spPr>
                <a:xfrm>
                  <a:off x="3813001" y="6147220"/>
                  <a:ext cx="880909" cy="729317"/>
                </a:xfrm>
                <a:prstGeom prst="rect">
                  <a:avLst/>
                </a:prstGeom>
              </p:spPr>
            </p:pic>
          </p:grpSp>
        </p:grpSp>
        <p:sp>
          <p:nvSpPr>
            <p:cNvPr id="35" name="Elipse 34"/>
            <p:cNvSpPr/>
            <p:nvPr/>
          </p:nvSpPr>
          <p:spPr>
            <a:xfrm>
              <a:off x="7029331" y="1763102"/>
              <a:ext cx="360983" cy="350477"/>
            </a:xfrm>
            <a:prstGeom prst="ellipse">
              <a:avLst/>
            </a:prstGeom>
            <a:solidFill>
              <a:srgbClr val="00B0F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ectángulo 105"/>
          <p:cNvSpPr/>
          <p:nvPr/>
        </p:nvSpPr>
        <p:spPr>
          <a:xfrm>
            <a:off x="4395454" y="4170599"/>
            <a:ext cx="1187198" cy="219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uadroTexto 107"/>
          <p:cNvSpPr txBox="1"/>
          <p:nvPr/>
        </p:nvSpPr>
        <p:spPr>
          <a:xfrm>
            <a:off x="9246279" y="3304310"/>
            <a:ext cx="147179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Cl</a:t>
            </a:r>
            <a:r>
              <a:rPr lang="es-CL" sz="2800" b="1" baseline="30000" dirty="0" smtClean="0"/>
              <a:t>-</a:t>
            </a:r>
            <a:r>
              <a:rPr lang="es-CL" b="1" baseline="30000" dirty="0" smtClean="0"/>
              <a:t> </a:t>
            </a:r>
            <a:r>
              <a:rPr lang="es-CL" b="1" dirty="0" smtClean="0"/>
              <a:t>       </a:t>
            </a:r>
            <a:r>
              <a:rPr lang="es-CL" b="1" dirty="0" err="1" smtClean="0"/>
              <a:t>Na</a:t>
            </a:r>
            <a:r>
              <a:rPr lang="es-CL" sz="2400" b="1" baseline="30000" dirty="0" smtClean="0"/>
              <a:t>+</a:t>
            </a:r>
            <a:endParaRPr lang="en-US" b="1" baseline="30000" dirty="0"/>
          </a:p>
        </p:txBody>
      </p:sp>
      <p:cxnSp>
        <p:nvCxnSpPr>
          <p:cNvPr id="110" name="Conector recto de flecha 109"/>
          <p:cNvCxnSpPr/>
          <p:nvPr/>
        </p:nvCxnSpPr>
        <p:spPr>
          <a:xfrm>
            <a:off x="3796429" y="3194800"/>
            <a:ext cx="1524247" cy="11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89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8000" y="982813"/>
            <a:ext cx="3693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967330" y="4590997"/>
            <a:ext cx="813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/>
              <a:t>¿Cómo se conduce la electricidad en las soluciones?</a:t>
            </a:r>
            <a:endParaRPr lang="en-US" sz="2400" dirty="0"/>
          </a:p>
        </p:txBody>
      </p:sp>
      <p:grpSp>
        <p:nvGrpSpPr>
          <p:cNvPr id="6" name="Grupo 5"/>
          <p:cNvGrpSpPr/>
          <p:nvPr/>
        </p:nvGrpSpPr>
        <p:grpSpPr>
          <a:xfrm>
            <a:off x="1697552" y="1593832"/>
            <a:ext cx="8495531" cy="2604842"/>
            <a:chOff x="32525" y="1411691"/>
            <a:chExt cx="8495531" cy="2604842"/>
          </a:xfrm>
        </p:grpSpPr>
        <p:sp>
          <p:nvSpPr>
            <p:cNvPr id="107" name="Rectángulo 106"/>
            <p:cNvSpPr/>
            <p:nvPr/>
          </p:nvSpPr>
          <p:spPr>
            <a:xfrm>
              <a:off x="1852631" y="1411691"/>
              <a:ext cx="4502942" cy="2585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32525" y="1979311"/>
              <a:ext cx="710909" cy="1857835"/>
              <a:chOff x="523770" y="2083825"/>
              <a:chExt cx="616484" cy="1857835"/>
            </a:xfrm>
          </p:grpSpPr>
          <p:sp>
            <p:nvSpPr>
              <p:cNvPr id="27" name="Rectángulo redondeado 26"/>
              <p:cNvSpPr/>
              <p:nvPr/>
            </p:nvSpPr>
            <p:spPr>
              <a:xfrm>
                <a:off x="523770" y="2083825"/>
                <a:ext cx="592334" cy="1853202"/>
              </a:xfrm>
              <a:prstGeom prst="roundRect">
                <a:avLst/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 rot="16200000">
                <a:off x="-47882" y="2753525"/>
                <a:ext cx="1789099" cy="587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dirty="0" smtClean="0"/>
                  <a:t>Corriente de </a:t>
                </a:r>
                <a:r>
                  <a:rPr lang="es-CL" sz="2000" b="1" dirty="0" smtClean="0"/>
                  <a:t>electrones</a:t>
                </a:r>
                <a:endParaRPr lang="en-US" sz="2000" b="1" dirty="0"/>
              </a:p>
            </p:txBody>
          </p:sp>
        </p:grpSp>
        <p:sp>
          <p:nvSpPr>
            <p:cNvPr id="30" name="Flecha derecha 29"/>
            <p:cNvSpPr/>
            <p:nvPr/>
          </p:nvSpPr>
          <p:spPr>
            <a:xfrm rot="20455473">
              <a:off x="349596" y="1679170"/>
              <a:ext cx="335656" cy="25099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upo 104"/>
            <p:cNvGrpSpPr/>
            <p:nvPr/>
          </p:nvGrpSpPr>
          <p:grpSpPr>
            <a:xfrm>
              <a:off x="772739" y="1421776"/>
              <a:ext cx="5187985" cy="2594757"/>
              <a:chOff x="1142834" y="1769946"/>
              <a:chExt cx="5187985" cy="2594757"/>
            </a:xfrm>
          </p:grpSpPr>
          <p:sp>
            <p:nvSpPr>
              <p:cNvPr id="41" name="Rectángulo 40"/>
              <p:cNvSpPr/>
              <p:nvPr/>
            </p:nvSpPr>
            <p:spPr>
              <a:xfrm>
                <a:off x="2254777" y="1800553"/>
                <a:ext cx="649356" cy="2550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Imagen 14"/>
              <p:cNvPicPr>
                <a:picLocks noChangeAspect="1"/>
              </p:cNvPicPr>
              <p:nvPr/>
            </p:nvPicPr>
            <p:blipFill rotWithShape="1">
              <a:blip r:embed="rId2"/>
              <a:srcRect l="-658" t="3312" r="51635" b="11958"/>
              <a:stretch/>
            </p:blipFill>
            <p:spPr>
              <a:xfrm>
                <a:off x="2839965" y="1815473"/>
                <a:ext cx="3490854" cy="2545441"/>
              </a:xfrm>
              <a:prstGeom prst="rect">
                <a:avLst/>
              </a:prstGeom>
            </p:spPr>
          </p:pic>
          <p:pic>
            <p:nvPicPr>
              <p:cNvPr id="23" name="Imagen 22"/>
              <p:cNvPicPr>
                <a:picLocks noChangeAspect="1"/>
              </p:cNvPicPr>
              <p:nvPr/>
            </p:nvPicPr>
            <p:blipFill rotWithShape="1">
              <a:blip r:embed="rId2"/>
              <a:srcRect l="59574" t="7407" r="22947" b="18828"/>
              <a:stretch/>
            </p:blipFill>
            <p:spPr>
              <a:xfrm>
                <a:off x="1142834" y="1816300"/>
                <a:ext cx="1423903" cy="2535089"/>
              </a:xfrm>
              <a:prstGeom prst="rect">
                <a:avLst/>
              </a:prstGeom>
            </p:spPr>
          </p:pic>
          <p:grpSp>
            <p:nvGrpSpPr>
              <p:cNvPr id="26" name="Grupo 25"/>
              <p:cNvGrpSpPr/>
              <p:nvPr/>
            </p:nvGrpSpPr>
            <p:grpSpPr>
              <a:xfrm>
                <a:off x="1142834" y="1772284"/>
                <a:ext cx="486697" cy="471428"/>
                <a:chOff x="5073445" y="2586455"/>
                <a:chExt cx="486697" cy="471428"/>
              </a:xfrm>
            </p:grpSpPr>
            <p:sp>
              <p:nvSpPr>
                <p:cNvPr id="21" name="Elipse 20"/>
                <p:cNvSpPr/>
                <p:nvPr/>
              </p:nvSpPr>
              <p:spPr>
                <a:xfrm>
                  <a:off x="5073445" y="2595980"/>
                  <a:ext cx="486697" cy="4619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ángulo 23"/>
                <p:cNvSpPr/>
                <p:nvPr/>
              </p:nvSpPr>
              <p:spPr>
                <a:xfrm>
                  <a:off x="5352300" y="2686051"/>
                  <a:ext cx="133588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CuadroTexto 24"/>
                <p:cNvSpPr txBox="1"/>
                <p:nvPr/>
              </p:nvSpPr>
              <p:spPr>
                <a:xfrm>
                  <a:off x="5126906" y="2586455"/>
                  <a:ext cx="3304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L" sz="2400" b="1" dirty="0" smtClean="0">
                      <a:solidFill>
                        <a:schemeClr val="bg1"/>
                      </a:solidFill>
                    </a:rPr>
                    <a:t>e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1" name="Elipse 30"/>
              <p:cNvSpPr/>
              <p:nvPr/>
            </p:nvSpPr>
            <p:spPr>
              <a:xfrm>
                <a:off x="1611071" y="1769946"/>
                <a:ext cx="411098" cy="397125"/>
              </a:xfrm>
              <a:prstGeom prst="ellipse">
                <a:avLst/>
              </a:prstGeom>
              <a:solidFill>
                <a:srgbClr val="FF0000">
                  <a:alpha val="1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echa derecha 41"/>
              <p:cNvSpPr/>
              <p:nvPr/>
            </p:nvSpPr>
            <p:spPr>
              <a:xfrm>
                <a:off x="2554382" y="2695072"/>
                <a:ext cx="301625" cy="317201"/>
              </a:xfrm>
              <a:prstGeom prst="rightArrow">
                <a:avLst/>
              </a:prstGeom>
              <a:solidFill>
                <a:schemeClr val="accent1"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echa derecha 42"/>
              <p:cNvSpPr/>
              <p:nvPr/>
            </p:nvSpPr>
            <p:spPr>
              <a:xfrm>
                <a:off x="2337425" y="3837146"/>
                <a:ext cx="839936" cy="228246"/>
              </a:xfrm>
              <a:prstGeom prst="rightArrow">
                <a:avLst/>
              </a:prstGeom>
              <a:solidFill>
                <a:schemeClr val="accent1"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2337425" y="3985112"/>
                <a:ext cx="937206" cy="37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dirty="0" smtClean="0"/>
                  <a:t>+ </a:t>
                </a:r>
                <a:r>
                  <a:rPr lang="es-CL" b="1" dirty="0" smtClean="0"/>
                  <a:t>1e</a:t>
                </a:r>
                <a:r>
                  <a:rPr lang="es-CL" sz="2800" b="1" baseline="30000" dirty="0" smtClean="0"/>
                  <a:t>-</a:t>
                </a:r>
                <a:endParaRPr lang="en-US" b="1" baseline="30000" dirty="0"/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5974319" y="1419076"/>
              <a:ext cx="2553737" cy="2550837"/>
              <a:chOff x="6359331" y="1763102"/>
              <a:chExt cx="2540600" cy="2550837"/>
            </a:xfrm>
          </p:grpSpPr>
          <p:grpSp>
            <p:nvGrpSpPr>
              <p:cNvPr id="102" name="Grupo 101"/>
              <p:cNvGrpSpPr/>
              <p:nvPr/>
            </p:nvGrpSpPr>
            <p:grpSpPr>
              <a:xfrm>
                <a:off x="6359331" y="1791957"/>
                <a:ext cx="2540600" cy="2521982"/>
                <a:chOff x="842620" y="4326735"/>
                <a:chExt cx="2540600" cy="2521982"/>
              </a:xfrm>
            </p:grpSpPr>
            <p:pic>
              <p:nvPicPr>
                <p:cNvPr id="45" name="Imagen 4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78999" t="6941" r="-70" b="19295"/>
                <a:stretch/>
              </p:blipFill>
              <p:spPr>
                <a:xfrm>
                  <a:off x="842620" y="4326735"/>
                  <a:ext cx="1707631" cy="2521982"/>
                </a:xfrm>
                <a:prstGeom prst="rect">
                  <a:avLst/>
                </a:prstGeom>
              </p:spPr>
            </p:pic>
            <p:grpSp>
              <p:nvGrpSpPr>
                <p:cNvPr id="46" name="Grupo 45"/>
                <p:cNvGrpSpPr/>
                <p:nvPr/>
              </p:nvGrpSpPr>
              <p:grpSpPr>
                <a:xfrm>
                  <a:off x="1988991" y="4427296"/>
                  <a:ext cx="1394229" cy="2288653"/>
                  <a:chOff x="2193320" y="4442299"/>
                  <a:chExt cx="1394229" cy="2288653"/>
                </a:xfrm>
              </p:grpSpPr>
              <p:grpSp>
                <p:nvGrpSpPr>
                  <p:cNvPr id="32" name="Grupo 31"/>
                  <p:cNvGrpSpPr/>
                  <p:nvPr/>
                </p:nvGrpSpPr>
                <p:grpSpPr>
                  <a:xfrm>
                    <a:off x="2901288" y="4858628"/>
                    <a:ext cx="686261" cy="1872324"/>
                    <a:chOff x="521835" y="2485935"/>
                    <a:chExt cx="595110" cy="1872324"/>
                  </a:xfrm>
                </p:grpSpPr>
                <p:sp>
                  <p:nvSpPr>
                    <p:cNvPr id="33" name="Rectángulo redondeado 32"/>
                    <p:cNvSpPr/>
                    <p:nvPr/>
                  </p:nvSpPr>
                  <p:spPr>
                    <a:xfrm>
                      <a:off x="524611" y="2485935"/>
                      <a:ext cx="592334" cy="1853202"/>
                    </a:xfrm>
                    <a:prstGeom prst="roundRect">
                      <a:avLst/>
                    </a:prstGeom>
                    <a:solidFill>
                      <a:schemeClr val="tx2">
                        <a:lumMod val="60000"/>
                        <a:lumOff val="40000"/>
                        <a:alpha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CuadroTexto 33"/>
                    <p:cNvSpPr txBox="1"/>
                    <p:nvPr/>
                  </p:nvSpPr>
                  <p:spPr>
                    <a:xfrm rot="16200000">
                      <a:off x="-117123" y="3132130"/>
                      <a:ext cx="1865087" cy="5871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L" dirty="0" smtClean="0"/>
                        <a:t>Corriente de </a:t>
                      </a:r>
                      <a:r>
                        <a:rPr lang="es-CL" sz="2000" b="1" dirty="0" smtClean="0"/>
                        <a:t>electrones</a:t>
                      </a:r>
                      <a:endParaRPr lang="en-US" sz="2000" b="1" dirty="0"/>
                    </a:p>
                  </p:txBody>
                </p:sp>
              </p:grpSp>
              <p:grpSp>
                <p:nvGrpSpPr>
                  <p:cNvPr id="36" name="Grupo 35"/>
                  <p:cNvGrpSpPr/>
                  <p:nvPr/>
                </p:nvGrpSpPr>
                <p:grpSpPr>
                  <a:xfrm>
                    <a:off x="2507552" y="4442299"/>
                    <a:ext cx="486697" cy="487671"/>
                    <a:chOff x="5073445" y="2602296"/>
                    <a:chExt cx="486697" cy="487671"/>
                  </a:xfrm>
                </p:grpSpPr>
                <p:sp>
                  <p:nvSpPr>
                    <p:cNvPr id="37" name="Elipse 36"/>
                    <p:cNvSpPr/>
                    <p:nvPr/>
                  </p:nvSpPr>
                  <p:spPr>
                    <a:xfrm>
                      <a:off x="5073445" y="2628064"/>
                      <a:ext cx="486697" cy="461903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ángulo 37"/>
                    <p:cNvSpPr/>
                    <p:nvPr/>
                  </p:nvSpPr>
                  <p:spPr>
                    <a:xfrm>
                      <a:off x="5352300" y="2686051"/>
                      <a:ext cx="133588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CuadroTexto 38"/>
                    <p:cNvSpPr txBox="1"/>
                    <p:nvPr/>
                  </p:nvSpPr>
                  <p:spPr>
                    <a:xfrm>
                      <a:off x="5127323" y="2602296"/>
                      <a:ext cx="33040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CL" sz="24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0" name="Flecha derecha 39"/>
                  <p:cNvSpPr/>
                  <p:nvPr/>
                </p:nvSpPr>
                <p:spPr>
                  <a:xfrm rot="748372">
                    <a:off x="2193320" y="4455833"/>
                    <a:ext cx="335656" cy="250993"/>
                  </a:xfrm>
                  <a:prstGeom prst="rightArrow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5" name="Elipse 34"/>
              <p:cNvSpPr/>
              <p:nvPr/>
            </p:nvSpPr>
            <p:spPr>
              <a:xfrm>
                <a:off x="7029331" y="1763102"/>
                <a:ext cx="360983" cy="350477"/>
              </a:xfrm>
              <a:prstGeom prst="ellipse">
                <a:avLst/>
              </a:prstGeom>
              <a:solidFill>
                <a:srgbClr val="00B0F0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916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3400" y="1110649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649867" y="2099581"/>
            <a:ext cx="475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C00000"/>
                </a:solidFill>
                <a:latin typeface="+mj-lt"/>
              </a:rPr>
              <a:t>Electrólitos</a:t>
            </a:r>
            <a:r>
              <a:rPr lang="es-ES" dirty="0" smtClean="0">
                <a:latin typeface="+mj-lt"/>
              </a:rPr>
              <a:t>: sí </a:t>
            </a:r>
            <a:r>
              <a:rPr lang="es-ES" b="1" i="1" dirty="0" smtClean="0">
                <a:solidFill>
                  <a:srgbClr val="C00000"/>
                </a:solidFill>
                <a:latin typeface="+mj-lt"/>
              </a:rPr>
              <a:t>conduce la electricidad</a:t>
            </a:r>
            <a:endParaRPr lang="es-ES" dirty="0" smtClean="0"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427689" y="2468913"/>
            <a:ext cx="5599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dirty="0" smtClean="0"/>
              <a:t>¿Cómo se conduce la electricidad en las soluciones?</a:t>
            </a:r>
            <a:endParaRPr lang="en-US" sz="1600" dirty="0"/>
          </a:p>
        </p:txBody>
      </p:sp>
      <p:grpSp>
        <p:nvGrpSpPr>
          <p:cNvPr id="10" name="Grupo 9"/>
          <p:cNvGrpSpPr/>
          <p:nvPr/>
        </p:nvGrpSpPr>
        <p:grpSpPr>
          <a:xfrm>
            <a:off x="287999" y="1649121"/>
            <a:ext cx="6305305" cy="4976268"/>
            <a:chOff x="3269757" y="2286671"/>
            <a:chExt cx="5483285" cy="4274371"/>
          </a:xfrm>
        </p:grpSpPr>
        <p:grpSp>
          <p:nvGrpSpPr>
            <p:cNvPr id="6" name="Grupo 5"/>
            <p:cNvGrpSpPr/>
            <p:nvPr/>
          </p:nvGrpSpPr>
          <p:grpSpPr>
            <a:xfrm>
              <a:off x="3269757" y="2286671"/>
              <a:ext cx="5483285" cy="4274371"/>
              <a:chOff x="6470884" y="2283794"/>
              <a:chExt cx="5483285" cy="4274371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0884" y="2283794"/>
                <a:ext cx="5483285" cy="4274371"/>
              </a:xfrm>
              <a:prstGeom prst="rect">
                <a:avLst/>
              </a:prstGeom>
            </p:spPr>
          </p:pic>
          <p:grpSp>
            <p:nvGrpSpPr>
              <p:cNvPr id="49" name="Grupo 48"/>
              <p:cNvGrpSpPr/>
              <p:nvPr/>
            </p:nvGrpSpPr>
            <p:grpSpPr>
              <a:xfrm>
                <a:off x="10230852" y="3272913"/>
                <a:ext cx="417095" cy="433136"/>
                <a:chOff x="5073445" y="2527526"/>
                <a:chExt cx="486697" cy="530357"/>
              </a:xfrm>
            </p:grpSpPr>
            <p:sp>
              <p:nvSpPr>
                <p:cNvPr id="50" name="Elipse 49"/>
                <p:cNvSpPr/>
                <p:nvPr/>
              </p:nvSpPr>
              <p:spPr>
                <a:xfrm>
                  <a:off x="5073445" y="2595980"/>
                  <a:ext cx="486697" cy="4619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ángulo 50"/>
                <p:cNvSpPr/>
                <p:nvPr/>
              </p:nvSpPr>
              <p:spPr>
                <a:xfrm>
                  <a:off x="5352300" y="2686051"/>
                  <a:ext cx="133588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CuadroTexto 51"/>
                <p:cNvSpPr txBox="1"/>
                <p:nvPr/>
              </p:nvSpPr>
              <p:spPr>
                <a:xfrm>
                  <a:off x="5108187" y="2527526"/>
                  <a:ext cx="330406" cy="461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L" sz="2400" b="1" dirty="0" smtClean="0">
                      <a:solidFill>
                        <a:schemeClr val="bg1"/>
                      </a:solidFill>
                    </a:rPr>
                    <a:t>e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3" name="Grupo 52"/>
              <p:cNvGrpSpPr/>
              <p:nvPr/>
            </p:nvGrpSpPr>
            <p:grpSpPr>
              <a:xfrm>
                <a:off x="10260626" y="3824903"/>
                <a:ext cx="417095" cy="433136"/>
                <a:chOff x="5073445" y="2527526"/>
                <a:chExt cx="486697" cy="530357"/>
              </a:xfrm>
            </p:grpSpPr>
            <p:sp>
              <p:nvSpPr>
                <p:cNvPr id="54" name="Elipse 53"/>
                <p:cNvSpPr/>
                <p:nvPr/>
              </p:nvSpPr>
              <p:spPr>
                <a:xfrm>
                  <a:off x="5073445" y="2595980"/>
                  <a:ext cx="486697" cy="4619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ángulo 54"/>
                <p:cNvSpPr/>
                <p:nvPr/>
              </p:nvSpPr>
              <p:spPr>
                <a:xfrm>
                  <a:off x="5352300" y="2686051"/>
                  <a:ext cx="133588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CuadroTexto 55"/>
                <p:cNvSpPr txBox="1"/>
                <p:nvPr/>
              </p:nvSpPr>
              <p:spPr>
                <a:xfrm>
                  <a:off x="5108187" y="2527526"/>
                  <a:ext cx="330406" cy="461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L" sz="2400" b="1" dirty="0" smtClean="0">
                      <a:solidFill>
                        <a:schemeClr val="bg1"/>
                      </a:solidFill>
                    </a:rPr>
                    <a:t>e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7" name="Grupo 56"/>
              <p:cNvGrpSpPr/>
              <p:nvPr/>
            </p:nvGrpSpPr>
            <p:grpSpPr>
              <a:xfrm>
                <a:off x="10260626" y="4456840"/>
                <a:ext cx="363683" cy="276999"/>
                <a:chOff x="5026207" y="2543625"/>
                <a:chExt cx="699676" cy="518722"/>
              </a:xfrm>
            </p:grpSpPr>
            <p:sp>
              <p:nvSpPr>
                <p:cNvPr id="58" name="Elipse 57"/>
                <p:cNvSpPr/>
                <p:nvPr/>
              </p:nvSpPr>
              <p:spPr>
                <a:xfrm>
                  <a:off x="5073445" y="2595980"/>
                  <a:ext cx="486697" cy="4619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CuadroTexto 59"/>
                <p:cNvSpPr txBox="1"/>
                <p:nvPr/>
              </p:nvSpPr>
              <p:spPr>
                <a:xfrm>
                  <a:off x="5026207" y="2543625"/>
                  <a:ext cx="699676" cy="518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L" sz="1200" b="1" dirty="0" smtClean="0">
                      <a:solidFill>
                        <a:schemeClr val="bg1"/>
                      </a:solidFill>
                    </a:rPr>
                    <a:t>e</a:t>
                  </a:r>
                  <a:r>
                    <a:rPr lang="es-CL" b="1" baseline="30000" dirty="0" smtClean="0">
                      <a:solidFill>
                        <a:schemeClr val="bg1"/>
                      </a:solidFill>
                    </a:rPr>
                    <a:t>-</a:t>
                  </a:r>
                  <a:endParaRPr lang="en-US" b="1" baseline="30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1" name="Grupo 60"/>
              <p:cNvGrpSpPr/>
              <p:nvPr/>
            </p:nvGrpSpPr>
            <p:grpSpPr>
              <a:xfrm>
                <a:off x="9682776" y="4856877"/>
                <a:ext cx="363683" cy="276999"/>
                <a:chOff x="5026207" y="2543625"/>
                <a:chExt cx="699676" cy="518722"/>
              </a:xfrm>
            </p:grpSpPr>
            <p:sp>
              <p:nvSpPr>
                <p:cNvPr id="62" name="Elipse 61"/>
                <p:cNvSpPr/>
                <p:nvPr/>
              </p:nvSpPr>
              <p:spPr>
                <a:xfrm>
                  <a:off x="5073445" y="2595980"/>
                  <a:ext cx="486697" cy="4619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CuadroTexto 62"/>
                <p:cNvSpPr txBox="1"/>
                <p:nvPr/>
              </p:nvSpPr>
              <p:spPr>
                <a:xfrm>
                  <a:off x="5026207" y="2543625"/>
                  <a:ext cx="699676" cy="518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L" sz="1200" b="1" dirty="0" smtClean="0">
                      <a:solidFill>
                        <a:schemeClr val="bg1"/>
                      </a:solidFill>
                    </a:rPr>
                    <a:t>e</a:t>
                  </a:r>
                  <a:r>
                    <a:rPr lang="es-CL" b="1" baseline="30000" dirty="0" smtClean="0">
                      <a:solidFill>
                        <a:schemeClr val="bg1"/>
                      </a:solidFill>
                    </a:rPr>
                    <a:t>-</a:t>
                  </a:r>
                  <a:endParaRPr lang="en-US" b="1" baseline="30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4" name="Grupo 63"/>
              <p:cNvGrpSpPr/>
              <p:nvPr/>
            </p:nvGrpSpPr>
            <p:grpSpPr>
              <a:xfrm>
                <a:off x="9417625" y="5160084"/>
                <a:ext cx="363683" cy="276999"/>
                <a:chOff x="5026207" y="2543625"/>
                <a:chExt cx="699676" cy="518722"/>
              </a:xfrm>
            </p:grpSpPr>
            <p:sp>
              <p:nvSpPr>
                <p:cNvPr id="65" name="Elipse 64"/>
                <p:cNvSpPr/>
                <p:nvPr/>
              </p:nvSpPr>
              <p:spPr>
                <a:xfrm>
                  <a:off x="5073445" y="2595980"/>
                  <a:ext cx="486697" cy="4619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CuadroTexto 65"/>
                <p:cNvSpPr txBox="1"/>
                <p:nvPr/>
              </p:nvSpPr>
              <p:spPr>
                <a:xfrm>
                  <a:off x="5026207" y="2543625"/>
                  <a:ext cx="699676" cy="518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L" sz="1200" b="1" dirty="0" smtClean="0">
                      <a:solidFill>
                        <a:schemeClr val="bg1"/>
                      </a:solidFill>
                    </a:rPr>
                    <a:t>e</a:t>
                  </a:r>
                  <a:r>
                    <a:rPr lang="es-CL" b="1" baseline="30000" dirty="0" smtClean="0">
                      <a:solidFill>
                        <a:schemeClr val="bg1"/>
                      </a:solidFill>
                    </a:rPr>
                    <a:t>-</a:t>
                  </a:r>
                  <a:endParaRPr lang="en-US" b="1" baseline="30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7" name="Grupo 66"/>
              <p:cNvGrpSpPr/>
              <p:nvPr/>
            </p:nvGrpSpPr>
            <p:grpSpPr>
              <a:xfrm>
                <a:off x="8881817" y="4882883"/>
                <a:ext cx="363683" cy="276999"/>
                <a:chOff x="5026207" y="2543625"/>
                <a:chExt cx="699676" cy="518722"/>
              </a:xfrm>
            </p:grpSpPr>
            <p:sp>
              <p:nvSpPr>
                <p:cNvPr id="68" name="Elipse 67"/>
                <p:cNvSpPr/>
                <p:nvPr/>
              </p:nvSpPr>
              <p:spPr>
                <a:xfrm>
                  <a:off x="5073445" y="2595980"/>
                  <a:ext cx="486697" cy="4619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CuadroTexto 68"/>
                <p:cNvSpPr txBox="1"/>
                <p:nvPr/>
              </p:nvSpPr>
              <p:spPr>
                <a:xfrm>
                  <a:off x="5026207" y="2543625"/>
                  <a:ext cx="699676" cy="518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L" sz="1200" b="1" dirty="0" smtClean="0">
                      <a:solidFill>
                        <a:schemeClr val="bg1"/>
                      </a:solidFill>
                    </a:rPr>
                    <a:t>e</a:t>
                  </a:r>
                  <a:r>
                    <a:rPr lang="es-CL" b="1" baseline="30000" dirty="0" smtClean="0">
                      <a:solidFill>
                        <a:schemeClr val="bg1"/>
                      </a:solidFill>
                    </a:rPr>
                    <a:t>-</a:t>
                  </a:r>
                  <a:endParaRPr lang="en-US" b="1" baseline="30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0" name="Grupo 69"/>
              <p:cNvGrpSpPr/>
              <p:nvPr/>
            </p:nvGrpSpPr>
            <p:grpSpPr>
              <a:xfrm>
                <a:off x="8877946" y="4450476"/>
                <a:ext cx="363683" cy="276999"/>
                <a:chOff x="5026207" y="2543625"/>
                <a:chExt cx="699676" cy="518722"/>
              </a:xfrm>
            </p:grpSpPr>
            <p:sp>
              <p:nvSpPr>
                <p:cNvPr id="71" name="Elipse 70"/>
                <p:cNvSpPr/>
                <p:nvPr/>
              </p:nvSpPr>
              <p:spPr>
                <a:xfrm>
                  <a:off x="5073445" y="2595980"/>
                  <a:ext cx="486697" cy="4619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CuadroTexto 71"/>
                <p:cNvSpPr txBox="1"/>
                <p:nvPr/>
              </p:nvSpPr>
              <p:spPr>
                <a:xfrm>
                  <a:off x="5026207" y="2543625"/>
                  <a:ext cx="699676" cy="518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L" sz="1200" b="1" dirty="0" smtClean="0">
                      <a:solidFill>
                        <a:schemeClr val="bg1"/>
                      </a:solidFill>
                    </a:rPr>
                    <a:t>e</a:t>
                  </a:r>
                  <a:r>
                    <a:rPr lang="es-CL" b="1" baseline="30000" dirty="0" smtClean="0">
                      <a:solidFill>
                        <a:schemeClr val="bg1"/>
                      </a:solidFill>
                    </a:rPr>
                    <a:t>-</a:t>
                  </a:r>
                  <a:endParaRPr lang="en-US" b="1" baseline="30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3" name="Grupo 72"/>
              <p:cNvGrpSpPr/>
              <p:nvPr/>
            </p:nvGrpSpPr>
            <p:grpSpPr>
              <a:xfrm>
                <a:off x="8889880" y="3812769"/>
                <a:ext cx="363683" cy="276999"/>
                <a:chOff x="5026207" y="2543625"/>
                <a:chExt cx="699676" cy="518722"/>
              </a:xfrm>
            </p:grpSpPr>
            <p:sp>
              <p:nvSpPr>
                <p:cNvPr id="74" name="Elipse 73"/>
                <p:cNvSpPr/>
                <p:nvPr/>
              </p:nvSpPr>
              <p:spPr>
                <a:xfrm>
                  <a:off x="5073445" y="2595980"/>
                  <a:ext cx="486697" cy="4619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CuadroTexto 74"/>
                <p:cNvSpPr txBox="1"/>
                <p:nvPr/>
              </p:nvSpPr>
              <p:spPr>
                <a:xfrm>
                  <a:off x="5026207" y="2543625"/>
                  <a:ext cx="699676" cy="518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L" sz="1200" b="1" dirty="0" smtClean="0">
                      <a:solidFill>
                        <a:schemeClr val="bg1"/>
                      </a:solidFill>
                    </a:rPr>
                    <a:t>e</a:t>
                  </a:r>
                  <a:r>
                    <a:rPr lang="es-CL" b="1" baseline="30000" dirty="0" smtClean="0">
                      <a:solidFill>
                        <a:schemeClr val="bg1"/>
                      </a:solidFill>
                    </a:rPr>
                    <a:t>-</a:t>
                  </a:r>
                  <a:endParaRPr lang="en-US" b="1" baseline="30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6" name="Grupo 75"/>
              <p:cNvGrpSpPr/>
              <p:nvPr/>
            </p:nvGrpSpPr>
            <p:grpSpPr>
              <a:xfrm>
                <a:off x="8681332" y="3324045"/>
                <a:ext cx="417095" cy="433136"/>
                <a:chOff x="5073445" y="2527526"/>
                <a:chExt cx="486697" cy="530357"/>
              </a:xfrm>
            </p:grpSpPr>
            <p:sp>
              <p:nvSpPr>
                <p:cNvPr id="77" name="Elipse 76"/>
                <p:cNvSpPr/>
                <p:nvPr/>
              </p:nvSpPr>
              <p:spPr>
                <a:xfrm>
                  <a:off x="5073445" y="2595980"/>
                  <a:ext cx="486697" cy="4619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ángulo 77"/>
                <p:cNvSpPr/>
                <p:nvPr/>
              </p:nvSpPr>
              <p:spPr>
                <a:xfrm>
                  <a:off x="5352300" y="2686051"/>
                  <a:ext cx="133588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CuadroTexto 78"/>
                <p:cNvSpPr txBox="1"/>
                <p:nvPr/>
              </p:nvSpPr>
              <p:spPr>
                <a:xfrm>
                  <a:off x="5108187" y="2527526"/>
                  <a:ext cx="330406" cy="461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L" sz="2400" b="1" dirty="0" smtClean="0">
                      <a:solidFill>
                        <a:schemeClr val="bg1"/>
                      </a:solidFill>
                    </a:rPr>
                    <a:t>e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0" name="Grupo 79"/>
              <p:cNvGrpSpPr/>
              <p:nvPr/>
            </p:nvGrpSpPr>
            <p:grpSpPr>
              <a:xfrm>
                <a:off x="9771591" y="5326436"/>
                <a:ext cx="363683" cy="276999"/>
                <a:chOff x="5026207" y="2543625"/>
                <a:chExt cx="699676" cy="518722"/>
              </a:xfrm>
            </p:grpSpPr>
            <p:sp>
              <p:nvSpPr>
                <p:cNvPr id="81" name="Elipse 80"/>
                <p:cNvSpPr/>
                <p:nvPr/>
              </p:nvSpPr>
              <p:spPr>
                <a:xfrm>
                  <a:off x="5073445" y="2595980"/>
                  <a:ext cx="486697" cy="46190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CuadroTexto 81"/>
                <p:cNvSpPr txBox="1"/>
                <p:nvPr/>
              </p:nvSpPr>
              <p:spPr>
                <a:xfrm>
                  <a:off x="5026207" y="2543625"/>
                  <a:ext cx="699676" cy="518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L" sz="1200" b="1" dirty="0" smtClean="0">
                      <a:solidFill>
                        <a:schemeClr val="bg1"/>
                      </a:solidFill>
                    </a:rPr>
                    <a:t>e</a:t>
                  </a:r>
                  <a:r>
                    <a:rPr lang="es-CL" b="1" baseline="30000" dirty="0" smtClean="0">
                      <a:solidFill>
                        <a:schemeClr val="bg1"/>
                      </a:solidFill>
                    </a:rPr>
                    <a:t>-</a:t>
                  </a:r>
                  <a:endParaRPr lang="en-US" b="1" baseline="30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3" name="Arco 82"/>
              <p:cNvSpPr/>
              <p:nvPr/>
            </p:nvSpPr>
            <p:spPr>
              <a:xfrm rot="8375391">
                <a:off x="8650836" y="3753163"/>
                <a:ext cx="2241513" cy="2038827"/>
              </a:xfrm>
              <a:prstGeom prst="arc">
                <a:avLst>
                  <a:gd name="adj1" fmla="val 16273980"/>
                  <a:gd name="adj2" fmla="val 21394737"/>
                </a:avLst>
              </a:prstGeom>
              <a:ln w="25400">
                <a:solidFill>
                  <a:schemeClr val="accent1">
                    <a:lumMod val="75000"/>
                  </a:schemeClr>
                </a:solidFill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Conector recto de flecha 84"/>
              <p:cNvCxnSpPr/>
              <p:nvPr/>
            </p:nvCxnSpPr>
            <p:spPr>
              <a:xfrm flipH="1">
                <a:off x="10564930" y="3439191"/>
                <a:ext cx="214338" cy="2025744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cto de flecha 87"/>
              <p:cNvCxnSpPr/>
              <p:nvPr/>
            </p:nvCxnSpPr>
            <p:spPr>
              <a:xfrm flipH="1" flipV="1">
                <a:off x="8826067" y="3958089"/>
                <a:ext cx="37042" cy="1506846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CuadroTexto 83"/>
            <p:cNvSpPr txBox="1"/>
            <p:nvPr/>
          </p:nvSpPr>
          <p:spPr>
            <a:xfrm>
              <a:off x="5796256" y="3578558"/>
              <a:ext cx="1471790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b="1" dirty="0" smtClean="0"/>
                <a:t>Cl</a:t>
              </a:r>
              <a:r>
                <a:rPr lang="es-CL" sz="2800" b="1" baseline="30000" dirty="0" smtClean="0"/>
                <a:t>-</a:t>
              </a:r>
              <a:r>
                <a:rPr lang="es-CL" b="1" baseline="30000" dirty="0" smtClean="0"/>
                <a:t> </a:t>
              </a:r>
              <a:r>
                <a:rPr lang="es-CL" b="1" dirty="0" smtClean="0"/>
                <a:t>       </a:t>
              </a:r>
              <a:r>
                <a:rPr lang="es-CL" b="1" dirty="0" err="1" smtClean="0"/>
                <a:t>Na</a:t>
              </a:r>
              <a:r>
                <a:rPr lang="es-CL" sz="2400" b="1" baseline="30000" dirty="0" smtClean="0"/>
                <a:t>+</a:t>
              </a:r>
              <a:endParaRPr lang="en-US" b="1" baseline="30000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6617492" y="3543451"/>
              <a:ext cx="500357" cy="482133"/>
            </a:xfrm>
            <a:prstGeom prst="ellipse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lipse 85"/>
            <p:cNvSpPr/>
            <p:nvPr/>
          </p:nvSpPr>
          <p:spPr>
            <a:xfrm>
              <a:off x="5791206" y="3536447"/>
              <a:ext cx="500357" cy="482133"/>
            </a:xfrm>
            <a:prstGeom prst="ellipse">
              <a:avLst/>
            </a:prstGeom>
            <a:solidFill>
              <a:schemeClr val="tx2">
                <a:lumMod val="7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89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3400" y="1110649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4541" y="1850773"/>
            <a:ext cx="11292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+mj-lt"/>
              </a:rPr>
              <a:t>-</a:t>
            </a:r>
            <a:r>
              <a:rPr lang="es-ES" sz="2400" b="1" dirty="0" smtClean="0">
                <a:solidFill>
                  <a:srgbClr val="C00000"/>
                </a:solidFill>
                <a:latin typeface="+mj-lt"/>
              </a:rPr>
              <a:t>Electrólitos</a:t>
            </a:r>
            <a:r>
              <a:rPr lang="es-ES" sz="2400" dirty="0" smtClean="0">
                <a:latin typeface="+mj-lt"/>
              </a:rPr>
              <a:t>: conducen la electricidad porque sus </a:t>
            </a:r>
            <a:r>
              <a:rPr lang="es-ES" sz="2400" b="1" dirty="0" smtClean="0">
                <a:solidFill>
                  <a:srgbClr val="C00000"/>
                </a:solidFill>
                <a:latin typeface="+mj-lt"/>
              </a:rPr>
              <a:t>iones pueden recibir y donar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electrones</a:t>
            </a:r>
            <a:r>
              <a:rPr lang="es-ES" sz="2400" dirty="0" smtClean="0">
                <a:latin typeface="+mj-lt"/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304" t="17858" r="-198"/>
          <a:stretch/>
        </p:blipFill>
        <p:spPr>
          <a:xfrm>
            <a:off x="1991511" y="4218614"/>
            <a:ext cx="8084390" cy="113191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33915" t="43363" r="22350" b="9796"/>
          <a:stretch/>
        </p:blipFill>
        <p:spPr>
          <a:xfrm>
            <a:off x="1993785" y="3541943"/>
            <a:ext cx="8035230" cy="8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9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-1" y="990599"/>
            <a:ext cx="12192001" cy="661738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288000" y="18246"/>
            <a:ext cx="6995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8000" y="1043816"/>
            <a:ext cx="5378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Solubilidad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915238" y="556854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0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9" y="-85728"/>
            <a:ext cx="11879266" cy="70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9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273843" y="98315"/>
            <a:ext cx="741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Unidad 1:  </a:t>
            </a:r>
            <a:r>
              <a:rPr lang="es-CL" sz="3600" dirty="0" smtClean="0"/>
              <a:t>Soluciones Químicas</a:t>
            </a:r>
            <a:endParaRPr lang="en-US" sz="3600" dirty="0"/>
          </a:p>
        </p:txBody>
      </p:sp>
      <p:sp>
        <p:nvSpPr>
          <p:cNvPr id="2" name="Rectángulo 1"/>
          <p:cNvSpPr/>
          <p:nvPr/>
        </p:nvSpPr>
        <p:spPr>
          <a:xfrm>
            <a:off x="281718" y="885631"/>
            <a:ext cx="5926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/>
              <a:t>¿Qué es una solución?</a:t>
            </a:r>
            <a:endParaRPr lang="es-ES" sz="4000" b="1" dirty="0"/>
          </a:p>
          <a:p>
            <a:pPr algn="just"/>
            <a:r>
              <a:rPr lang="es-ES" sz="2000" dirty="0" smtClean="0"/>
              <a:t>Una  </a:t>
            </a:r>
            <a:r>
              <a:rPr lang="es-ES" sz="2000" b="1" dirty="0" smtClean="0"/>
              <a:t>solución</a:t>
            </a:r>
            <a:r>
              <a:rPr lang="es-ES" sz="2000" dirty="0" smtClean="0"/>
              <a:t> es una </a:t>
            </a:r>
            <a:r>
              <a:rPr lang="es-ES" sz="2000" b="1" dirty="0" smtClean="0"/>
              <a:t>mezcla</a:t>
            </a:r>
            <a:r>
              <a:rPr lang="es-ES" sz="2000" dirty="0" smtClean="0"/>
              <a:t> que contiene un: </a:t>
            </a:r>
          </a:p>
          <a:p>
            <a:pPr algn="just"/>
            <a:r>
              <a:rPr lang="es-ES" sz="2000" b="1" dirty="0" smtClean="0">
                <a:solidFill>
                  <a:srgbClr val="FF0000"/>
                </a:solidFill>
              </a:rPr>
              <a:t>soluto</a:t>
            </a:r>
            <a:r>
              <a:rPr lang="es-ES" sz="2000" dirty="0" smtClean="0"/>
              <a:t> (</a:t>
            </a:r>
            <a:r>
              <a:rPr lang="es-ES" sz="2000" dirty="0" smtClean="0">
                <a:solidFill>
                  <a:srgbClr val="FF0000"/>
                </a:solidFill>
              </a:rPr>
              <a:t>compuesto en menor proporción</a:t>
            </a:r>
            <a:r>
              <a:rPr lang="es-ES" sz="2000" dirty="0" smtClean="0"/>
              <a:t>)  </a:t>
            </a:r>
          </a:p>
          <a:p>
            <a:pPr algn="just"/>
            <a:r>
              <a:rPr lang="es-ES" sz="2000" b="1" dirty="0" smtClean="0">
                <a:solidFill>
                  <a:srgbClr val="0070C0"/>
                </a:solidFill>
              </a:rPr>
              <a:t>solvente</a:t>
            </a:r>
            <a:r>
              <a:rPr lang="es-ES" sz="2000" dirty="0" smtClean="0"/>
              <a:t> (</a:t>
            </a:r>
            <a:r>
              <a:rPr lang="es-ES" sz="2000" dirty="0" smtClean="0">
                <a:solidFill>
                  <a:srgbClr val="0070C0"/>
                </a:solidFill>
              </a:rPr>
              <a:t>compuesto en mayor proporción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r="8970" b="7669"/>
          <a:stretch/>
        </p:blipFill>
        <p:spPr>
          <a:xfrm>
            <a:off x="6423915" y="842961"/>
            <a:ext cx="5432805" cy="2779578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177796" y="3950974"/>
            <a:ext cx="2194559" cy="255746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redondeado 9"/>
          <p:cNvSpPr/>
          <p:nvPr/>
        </p:nvSpPr>
        <p:spPr>
          <a:xfrm>
            <a:off x="3299716" y="4695620"/>
            <a:ext cx="1940242" cy="1751856"/>
          </a:xfrm>
          <a:prstGeom prst="roundRect">
            <a:avLst>
              <a:gd name="adj" fmla="val 1405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cto de flecha 11"/>
          <p:cNvCxnSpPr>
            <a:stCxn id="10" idx="1"/>
          </p:cNvCxnSpPr>
          <p:nvPr/>
        </p:nvCxnSpPr>
        <p:spPr>
          <a:xfrm flipH="1" flipV="1">
            <a:off x="1973836" y="5516113"/>
            <a:ext cx="1325880" cy="55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891098" y="5074153"/>
            <a:ext cx="1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70C0"/>
                </a:solidFill>
              </a:rPr>
              <a:t>Solvente</a:t>
            </a:r>
            <a:r>
              <a:rPr lang="es-CL" dirty="0" smtClean="0"/>
              <a:t> (agua)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357114" y="4427822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</a:rPr>
              <a:t>Soluto</a:t>
            </a:r>
            <a:r>
              <a:rPr lang="es-CL" dirty="0" smtClean="0"/>
              <a:t> (fertilizante)</a:t>
            </a:r>
            <a:endParaRPr lang="en-US" dirty="0"/>
          </a:p>
        </p:txBody>
      </p:sp>
      <p:cxnSp>
        <p:nvCxnSpPr>
          <p:cNvPr id="16" name="Conector recto de flecha 15"/>
          <p:cNvCxnSpPr/>
          <p:nvPr/>
        </p:nvCxnSpPr>
        <p:spPr>
          <a:xfrm flipV="1">
            <a:off x="4884676" y="5172468"/>
            <a:ext cx="1097280" cy="3436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 rot="20417446">
            <a:off x="3804907" y="4914233"/>
            <a:ext cx="67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C00000"/>
                </a:solidFill>
              </a:rPr>
              <a:t>NH</a:t>
            </a:r>
            <a:r>
              <a:rPr lang="es-CL" sz="1100" b="1" baseline="-25000" dirty="0" smtClean="0">
                <a:solidFill>
                  <a:srgbClr val="C00000"/>
                </a:solidFill>
              </a:rPr>
              <a:t>3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 rot="20417446">
            <a:off x="4345396" y="5044086"/>
            <a:ext cx="6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</a:rPr>
              <a:t>NH</a:t>
            </a:r>
            <a:r>
              <a:rPr lang="es-CL" b="1" baseline="-25000" dirty="0" smtClean="0">
                <a:solidFill>
                  <a:srgbClr val="C00000"/>
                </a:solidFill>
              </a:rPr>
              <a:t>3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 rot="20417446">
            <a:off x="3554099" y="5424254"/>
            <a:ext cx="6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</a:rPr>
              <a:t>NH</a:t>
            </a:r>
            <a:r>
              <a:rPr lang="es-CL" b="1" baseline="-25000" dirty="0" smtClean="0">
                <a:solidFill>
                  <a:srgbClr val="C00000"/>
                </a:solidFill>
              </a:rPr>
              <a:t>3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 rot="20417446">
            <a:off x="4411596" y="5562524"/>
            <a:ext cx="67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</a:rPr>
              <a:t>NH</a:t>
            </a:r>
            <a:r>
              <a:rPr lang="es-CL" b="1" baseline="-25000" dirty="0" smtClean="0">
                <a:solidFill>
                  <a:srgbClr val="C00000"/>
                </a:solidFill>
              </a:rPr>
              <a:t>3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 rot="20417446">
            <a:off x="3649910" y="5968886"/>
            <a:ext cx="67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C00000"/>
                </a:solidFill>
              </a:rPr>
              <a:t>NH</a:t>
            </a:r>
            <a:r>
              <a:rPr lang="es-CL" sz="1400" b="1" baseline="-25000" dirty="0" smtClean="0">
                <a:solidFill>
                  <a:srgbClr val="C00000"/>
                </a:solidFill>
              </a:rPr>
              <a:t>3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 rot="20417446">
            <a:off x="3287253" y="5082338"/>
            <a:ext cx="67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C00000"/>
                </a:solidFill>
              </a:rPr>
              <a:t>NH</a:t>
            </a:r>
            <a:r>
              <a:rPr lang="es-CL" sz="1100" b="1" baseline="-25000" dirty="0" smtClean="0">
                <a:solidFill>
                  <a:srgbClr val="C00000"/>
                </a:solidFill>
              </a:rPr>
              <a:t>3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 rot="20417446">
            <a:off x="4369172" y="5998655"/>
            <a:ext cx="67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C00000"/>
                </a:solidFill>
              </a:rPr>
              <a:t>NH</a:t>
            </a:r>
            <a:r>
              <a:rPr lang="es-CL" sz="1100" b="1" baseline="-25000" dirty="0" smtClean="0">
                <a:solidFill>
                  <a:srgbClr val="C00000"/>
                </a:solidFill>
              </a:rPr>
              <a:t>3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511539" y="4099849"/>
            <a:ext cx="1549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recipiente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Arco 37"/>
          <p:cNvSpPr/>
          <p:nvPr/>
        </p:nvSpPr>
        <p:spPr>
          <a:xfrm rot="18386809">
            <a:off x="3330167" y="3194245"/>
            <a:ext cx="4313418" cy="1422578"/>
          </a:xfrm>
          <a:prstGeom prst="arc">
            <a:avLst>
              <a:gd name="adj1" fmla="val 13977289"/>
              <a:gd name="adj2" fmla="val 21098942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errar llave 38"/>
          <p:cNvSpPr/>
          <p:nvPr/>
        </p:nvSpPr>
        <p:spPr>
          <a:xfrm>
            <a:off x="7340293" y="4099849"/>
            <a:ext cx="218747" cy="24085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adroTexto 39"/>
          <p:cNvSpPr txBox="1"/>
          <p:nvPr/>
        </p:nvSpPr>
        <p:spPr>
          <a:xfrm>
            <a:off x="7701759" y="5021124"/>
            <a:ext cx="279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Solución</a:t>
            </a:r>
            <a:r>
              <a:rPr lang="es-CL" dirty="0" smtClean="0"/>
              <a:t> </a:t>
            </a:r>
          </a:p>
          <a:p>
            <a:r>
              <a:rPr lang="es-CL" dirty="0" smtClean="0"/>
              <a:t>de fertilizante en agua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1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e 26"/>
          <p:cNvSpPr/>
          <p:nvPr/>
        </p:nvSpPr>
        <p:spPr>
          <a:xfrm>
            <a:off x="4796910" y="3398520"/>
            <a:ext cx="1752600" cy="1664643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92000" cy="842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273843" y="98315"/>
            <a:ext cx="741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Unidad 1:  </a:t>
            </a:r>
            <a:r>
              <a:rPr lang="es-CL" sz="3600" dirty="0" smtClean="0"/>
              <a:t>Soluciones Químicas</a:t>
            </a:r>
            <a:endParaRPr lang="en-US" sz="3600" dirty="0"/>
          </a:p>
        </p:txBody>
      </p:sp>
      <p:sp>
        <p:nvSpPr>
          <p:cNvPr id="2" name="Rectángulo 1"/>
          <p:cNvSpPr/>
          <p:nvPr/>
        </p:nvSpPr>
        <p:spPr>
          <a:xfrm>
            <a:off x="273843" y="842961"/>
            <a:ext cx="59269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/>
              <a:t>¿Qué es una solución?</a:t>
            </a:r>
            <a:endParaRPr lang="es-ES" sz="3200" b="1" dirty="0"/>
          </a:p>
          <a:p>
            <a:pPr algn="just"/>
            <a:r>
              <a:rPr lang="es-ES" sz="1600" dirty="0" smtClean="0"/>
              <a:t>Una  </a:t>
            </a:r>
            <a:r>
              <a:rPr lang="es-ES" sz="1600" b="1" dirty="0" smtClean="0"/>
              <a:t>solución</a:t>
            </a:r>
            <a:r>
              <a:rPr lang="es-ES" sz="1600" dirty="0" smtClean="0"/>
              <a:t> es una </a:t>
            </a:r>
            <a:r>
              <a:rPr lang="es-ES" sz="1600" b="1" dirty="0" smtClean="0"/>
              <a:t>mezcla</a:t>
            </a:r>
            <a:r>
              <a:rPr lang="es-ES" sz="1600" dirty="0" smtClean="0"/>
              <a:t> que contiene un: </a:t>
            </a:r>
          </a:p>
          <a:p>
            <a:pPr algn="just"/>
            <a:r>
              <a:rPr lang="es-ES" sz="1600" b="1" dirty="0" smtClean="0">
                <a:solidFill>
                  <a:srgbClr val="FF0000"/>
                </a:solidFill>
              </a:rPr>
              <a:t>soluto</a:t>
            </a:r>
            <a:r>
              <a:rPr lang="es-ES" sz="1600" dirty="0" smtClean="0"/>
              <a:t> (</a:t>
            </a:r>
            <a:r>
              <a:rPr lang="es-ES" sz="1600" dirty="0" smtClean="0">
                <a:solidFill>
                  <a:srgbClr val="FF0000"/>
                </a:solidFill>
              </a:rPr>
              <a:t>compuesto en menor proporción</a:t>
            </a:r>
            <a:r>
              <a:rPr lang="es-ES" sz="1600" dirty="0" smtClean="0"/>
              <a:t>)  </a:t>
            </a:r>
          </a:p>
          <a:p>
            <a:pPr algn="just"/>
            <a:r>
              <a:rPr lang="es-ES" sz="1600" b="1" dirty="0" smtClean="0">
                <a:solidFill>
                  <a:srgbClr val="0070C0"/>
                </a:solidFill>
              </a:rPr>
              <a:t>solvente</a:t>
            </a:r>
            <a:r>
              <a:rPr lang="es-ES" sz="1600" dirty="0" smtClean="0"/>
              <a:t> (</a:t>
            </a:r>
            <a:r>
              <a:rPr lang="es-ES" sz="1600" dirty="0" smtClean="0">
                <a:solidFill>
                  <a:srgbClr val="0070C0"/>
                </a:solidFill>
              </a:rPr>
              <a:t>compuesto en mayor proporción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5" name="Rectángulo 4"/>
          <p:cNvSpPr/>
          <p:nvPr/>
        </p:nvSpPr>
        <p:spPr>
          <a:xfrm>
            <a:off x="4745408" y="3610686"/>
            <a:ext cx="1854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>
                <a:latin typeface="TimesLTStd-Roman"/>
              </a:rPr>
              <a:t>Una </a:t>
            </a:r>
            <a:endParaRPr lang="es-ES" sz="2000" i="1" dirty="0" smtClean="0">
              <a:latin typeface="TimesLTStd-Roman"/>
            </a:endParaRPr>
          </a:p>
          <a:p>
            <a:pPr algn="ctr"/>
            <a:r>
              <a:rPr lang="es-ES" sz="2000" b="1" i="1" dirty="0" smtClean="0">
                <a:latin typeface="TimesLTStd-Roman"/>
              </a:rPr>
              <a:t>(di)solución </a:t>
            </a:r>
          </a:p>
          <a:p>
            <a:pPr algn="ctr"/>
            <a:r>
              <a:rPr lang="es-ES" sz="2000" i="1" dirty="0" smtClean="0">
                <a:latin typeface="TimesLTStd-Roman"/>
              </a:rPr>
              <a:t>puede ser:</a:t>
            </a:r>
            <a:endParaRPr lang="es-ES" sz="2800" dirty="0">
              <a:latin typeface="TimesLTStd-Roman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378" y="0"/>
            <a:ext cx="4589622" cy="25497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" b="53171"/>
          <a:stretch/>
        </p:blipFill>
        <p:spPr>
          <a:xfrm>
            <a:off x="7549633" y="2549790"/>
            <a:ext cx="4695111" cy="1498702"/>
          </a:xfrm>
          <a:prstGeom prst="rect">
            <a:avLst/>
          </a:prstGeom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1"/>
          <a:stretch/>
        </p:blipFill>
        <p:spPr>
          <a:xfrm>
            <a:off x="8747140" y="4048492"/>
            <a:ext cx="3444860" cy="254979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8807550" y="4118518"/>
            <a:ext cx="3247289" cy="2479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8506047" y="2798339"/>
            <a:ext cx="1186594" cy="1250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ector recto 16"/>
          <p:cNvCxnSpPr>
            <a:stCxn id="15" idx="3"/>
          </p:cNvCxnSpPr>
          <p:nvPr/>
        </p:nvCxnSpPr>
        <p:spPr>
          <a:xfrm>
            <a:off x="9692641" y="3423416"/>
            <a:ext cx="2362198" cy="6951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endCxn id="12" idx="1"/>
          </p:cNvCxnSpPr>
          <p:nvPr/>
        </p:nvCxnSpPr>
        <p:spPr>
          <a:xfrm>
            <a:off x="8506047" y="3398520"/>
            <a:ext cx="301503" cy="19598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" y="2295493"/>
            <a:ext cx="3156159" cy="362241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5794414" y="1274895"/>
            <a:ext cx="151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TimesLTStd-Roman"/>
              </a:rPr>
              <a:t>Gaseosa</a:t>
            </a:r>
            <a:r>
              <a:rPr lang="es-ES" sz="2400" dirty="0">
                <a:latin typeface="TimesLTStd-Roman"/>
              </a:rPr>
              <a:t> </a:t>
            </a:r>
            <a:endParaRPr lang="es-ES" sz="2400" dirty="0" smtClean="0">
              <a:latin typeface="TimesLTStd-Roman"/>
            </a:endParaRPr>
          </a:p>
          <a:p>
            <a:pPr algn="ctr"/>
            <a:r>
              <a:rPr lang="es-ES" sz="2400" dirty="0" smtClean="0">
                <a:latin typeface="TimesLTStd-Roman"/>
              </a:rPr>
              <a:t>(</a:t>
            </a:r>
            <a:r>
              <a:rPr lang="es-ES" sz="2400" dirty="0">
                <a:latin typeface="TimesLTStd-Roman"/>
              </a:rPr>
              <a:t>aire)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041167" y="5921471"/>
            <a:ext cx="1792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b="1" dirty="0">
                <a:latin typeface="TimesLTStd-Roman"/>
              </a:rPr>
              <a:t>Líquida</a:t>
            </a:r>
            <a:r>
              <a:rPr lang="en-US" sz="2000" dirty="0">
                <a:latin typeface="TimesLTStd-Roman"/>
              </a:rPr>
              <a:t> </a:t>
            </a:r>
            <a:endParaRPr lang="en-US" sz="2000" dirty="0" smtClean="0">
              <a:latin typeface="TimesLTStd-Roman"/>
            </a:endParaRPr>
          </a:p>
          <a:p>
            <a:pPr algn="ctr"/>
            <a:r>
              <a:rPr lang="en-US" sz="2000" dirty="0" smtClean="0">
                <a:latin typeface="TimesLTStd-Roman"/>
              </a:rPr>
              <a:t>(</a:t>
            </a:r>
            <a:r>
              <a:rPr lang="es-CL" sz="2000" dirty="0">
                <a:latin typeface="TimesLTStd-Roman"/>
              </a:rPr>
              <a:t>agua</a:t>
            </a:r>
            <a:r>
              <a:rPr lang="en-US" sz="2000" dirty="0">
                <a:latin typeface="TimesLTStd-Roman"/>
              </a:rPr>
              <a:t> de mar)</a:t>
            </a:r>
            <a:endParaRPr lang="en-US" sz="2000" dirty="0"/>
          </a:p>
        </p:txBody>
      </p:sp>
      <p:sp>
        <p:nvSpPr>
          <p:cNvPr id="24" name="Rectángulo 23"/>
          <p:cNvSpPr/>
          <p:nvPr/>
        </p:nvSpPr>
        <p:spPr>
          <a:xfrm>
            <a:off x="6935869" y="5099580"/>
            <a:ext cx="153997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atin typeface="TimesLTStd-Roman"/>
              </a:rPr>
              <a:t>Sólida</a:t>
            </a:r>
            <a:r>
              <a:rPr lang="es-ES" sz="2400" dirty="0" smtClean="0">
                <a:latin typeface="TimesLTStd-Roman"/>
              </a:rPr>
              <a:t> </a:t>
            </a:r>
          </a:p>
          <a:p>
            <a:r>
              <a:rPr lang="es-ES" sz="2400" dirty="0" smtClean="0">
                <a:latin typeface="TimesLTStd-Roman"/>
              </a:rPr>
              <a:t>(aleación)</a:t>
            </a:r>
            <a:endParaRPr lang="en-US" sz="2400" dirty="0"/>
          </a:p>
        </p:txBody>
      </p:sp>
      <p:sp>
        <p:nvSpPr>
          <p:cNvPr id="26" name="Rectángulo 25"/>
          <p:cNvSpPr/>
          <p:nvPr/>
        </p:nvSpPr>
        <p:spPr>
          <a:xfrm>
            <a:off x="8837755" y="4617720"/>
            <a:ext cx="3217084" cy="33528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ector recto de flecha 28"/>
          <p:cNvCxnSpPr>
            <a:stCxn id="27" idx="2"/>
          </p:cNvCxnSpPr>
          <p:nvPr/>
        </p:nvCxnSpPr>
        <p:spPr>
          <a:xfrm flipH="1" flipV="1">
            <a:off x="3761126" y="4225082"/>
            <a:ext cx="1035784" cy="576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27" idx="7"/>
          </p:cNvCxnSpPr>
          <p:nvPr/>
        </p:nvCxnSpPr>
        <p:spPr>
          <a:xfrm flipV="1">
            <a:off x="6292848" y="2244551"/>
            <a:ext cx="839472" cy="139775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6432244" y="4617720"/>
            <a:ext cx="980228" cy="44544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7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000" y="18246"/>
            <a:ext cx="5455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endParaRPr lang="es-E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LTStd-Bold"/>
            </a:endParaRPr>
          </a:p>
          <a:p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29961" y="1207292"/>
            <a:ext cx="9282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</a:t>
            </a:r>
            <a:r>
              <a:rPr lang="es-ES" sz="2400" dirty="0" smtClean="0">
                <a:solidFill>
                  <a:srgbClr val="000000"/>
                </a:solidFill>
                <a:latin typeface="+mj-lt"/>
              </a:rPr>
              <a:t>uchas </a:t>
            </a:r>
            <a:r>
              <a:rPr lang="es-ES" sz="2400" b="1" dirty="0">
                <a:solidFill>
                  <a:srgbClr val="000000"/>
                </a:solidFill>
                <a:latin typeface="+mj-lt"/>
              </a:rPr>
              <a:t>reacciones químicas 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y </a:t>
            </a: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prácticamente todos los procesos biológicos</a:t>
            </a:r>
            <a:r>
              <a:rPr lang="es-ES" sz="2400" dirty="0">
                <a:solidFill>
                  <a:srgbClr val="000000"/>
                </a:solidFill>
                <a:latin typeface="+mj-lt"/>
              </a:rPr>
              <a:t> se llevan a cabo </a:t>
            </a:r>
            <a:r>
              <a:rPr lang="es-ES" sz="2400" dirty="0" smtClean="0">
                <a:solidFill>
                  <a:srgbClr val="000000"/>
                </a:solidFill>
                <a:latin typeface="+mj-lt"/>
              </a:rPr>
              <a:t>en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un </a:t>
            </a:r>
            <a:r>
              <a:rPr lang="en-US" sz="2400" b="1" dirty="0" err="1">
                <a:solidFill>
                  <a:srgbClr val="000000"/>
                </a:solidFill>
                <a:latin typeface="+mj-lt"/>
              </a:rPr>
              <a:t>medio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</a:rPr>
              <a:t>acuoso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8000" y="2254981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8040" y="3239328"/>
            <a:ext cx="6158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+mj-lt"/>
              </a:rPr>
              <a:t>Todos los solutos </a:t>
            </a:r>
            <a:r>
              <a:rPr lang="es-ES" sz="2000" b="1" dirty="0">
                <a:latin typeface="+mj-lt"/>
              </a:rPr>
              <a:t>que se disuelven en agua </a:t>
            </a:r>
            <a:r>
              <a:rPr lang="es-ES" sz="2000" dirty="0">
                <a:latin typeface="+mj-lt"/>
              </a:rPr>
              <a:t>se agrupan en </a:t>
            </a:r>
            <a:r>
              <a:rPr lang="es-ES" sz="2000" b="1" dirty="0">
                <a:latin typeface="+mj-lt"/>
              </a:rPr>
              <a:t>dos categorías</a:t>
            </a:r>
            <a:r>
              <a:rPr lang="es-ES" sz="2000" dirty="0" smtClean="0">
                <a:latin typeface="+mj-lt"/>
              </a:rPr>
              <a:t>: </a:t>
            </a:r>
          </a:p>
          <a:p>
            <a:endParaRPr lang="es-ES" sz="2000" dirty="0" smtClean="0">
              <a:latin typeface="+mj-lt"/>
            </a:endParaRPr>
          </a:p>
          <a:p>
            <a:r>
              <a:rPr lang="es-ES" sz="2000" dirty="0" smtClean="0">
                <a:latin typeface="+mj-lt"/>
              </a:rPr>
              <a:t>-</a:t>
            </a:r>
            <a:r>
              <a:rPr lang="es-ES" sz="2000" b="1" dirty="0" smtClean="0">
                <a:solidFill>
                  <a:srgbClr val="C00000"/>
                </a:solidFill>
                <a:latin typeface="+mj-lt"/>
              </a:rPr>
              <a:t>Electrólitos</a:t>
            </a:r>
            <a:r>
              <a:rPr lang="es-ES" sz="2000" dirty="0" smtClean="0">
                <a:latin typeface="+mj-lt"/>
              </a:rPr>
              <a:t>: Un </a:t>
            </a:r>
            <a:r>
              <a:rPr lang="es-ES" sz="2000" b="1" i="1" dirty="0" smtClean="0">
                <a:solidFill>
                  <a:srgbClr val="C00000"/>
                </a:solidFill>
                <a:latin typeface="+mj-lt"/>
              </a:rPr>
              <a:t>electrólito</a:t>
            </a:r>
            <a:r>
              <a:rPr lang="es-ES" sz="2000" b="1" i="1" dirty="0" smtClean="0">
                <a:latin typeface="+mj-lt"/>
              </a:rPr>
              <a:t> </a:t>
            </a:r>
            <a:r>
              <a:rPr lang="es-ES" sz="2000" dirty="0" smtClean="0">
                <a:latin typeface="+mj-lt"/>
              </a:rPr>
              <a:t>es </a:t>
            </a:r>
            <a:r>
              <a:rPr lang="es-ES" sz="2000" i="1" dirty="0" smtClean="0">
                <a:latin typeface="+mj-lt"/>
              </a:rPr>
              <a:t>una sustancia que, cuando se </a:t>
            </a:r>
            <a:r>
              <a:rPr lang="es-ES" sz="2000" b="1" i="1" dirty="0" smtClean="0">
                <a:latin typeface="+mj-lt"/>
              </a:rPr>
              <a:t>disuelve en  agua</a:t>
            </a:r>
            <a:r>
              <a:rPr lang="es-ES" sz="2000" i="1" dirty="0" smtClean="0">
                <a:latin typeface="+mj-lt"/>
              </a:rPr>
              <a:t>, forma una disolución que </a:t>
            </a:r>
            <a:r>
              <a:rPr lang="es-ES" sz="2000" b="1" i="1" dirty="0" smtClean="0">
                <a:solidFill>
                  <a:srgbClr val="C00000"/>
                </a:solidFill>
                <a:latin typeface="+mj-lt"/>
              </a:rPr>
              <a:t>conduce la electricidad</a:t>
            </a:r>
          </a:p>
          <a:p>
            <a:endParaRPr lang="es-ES" sz="2000" dirty="0" smtClean="0">
              <a:latin typeface="+mj-lt"/>
            </a:endParaRPr>
          </a:p>
          <a:p>
            <a:r>
              <a:rPr lang="es-ES" sz="2000" dirty="0" smtClean="0">
                <a:latin typeface="+mj-lt"/>
              </a:rPr>
              <a:t>-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 </a:t>
            </a:r>
            <a:r>
              <a:rPr lang="es-CL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Electrólitos</a:t>
            </a:r>
            <a:r>
              <a:rPr lang="es-CL" sz="2000" dirty="0" smtClean="0">
                <a:latin typeface="+mj-lt"/>
              </a:rPr>
              <a:t>: </a:t>
            </a:r>
            <a:r>
              <a:rPr lang="es-ES" sz="2000" dirty="0" smtClean="0">
                <a:latin typeface="+mj-lt"/>
              </a:rPr>
              <a:t>Un </a:t>
            </a:r>
            <a:r>
              <a:rPr lang="es-ES" sz="2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 electrólito </a:t>
            </a:r>
            <a:r>
              <a:rPr lang="es-ES" sz="2000" b="1" i="1" dirty="0" smtClean="0">
                <a:latin typeface="+mj-lt"/>
              </a:rPr>
              <a:t>no conduce la corriente eléctrica</a:t>
            </a:r>
            <a:r>
              <a:rPr lang="es-ES" sz="2000" i="1" dirty="0" smtClean="0">
                <a:latin typeface="+mj-lt"/>
              </a:rPr>
              <a:t> cuando </a:t>
            </a:r>
            <a:r>
              <a:rPr lang="es-ES" sz="2000" b="1" i="1" dirty="0" smtClean="0">
                <a:latin typeface="+mj-lt"/>
              </a:rPr>
              <a:t>se disuelve en agua.</a:t>
            </a:r>
            <a:endParaRPr lang="es-CL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334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3400" y="1307417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2680" y="2209010"/>
            <a:ext cx="2878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-</a:t>
            </a:r>
            <a:r>
              <a:rPr lang="es-ES" sz="1600" b="1" dirty="0" smtClean="0">
                <a:solidFill>
                  <a:srgbClr val="C00000"/>
                </a:solidFill>
                <a:latin typeface="+mj-lt"/>
              </a:rPr>
              <a:t>Electrólitos</a:t>
            </a:r>
            <a:r>
              <a:rPr lang="es-ES" sz="1600" dirty="0" smtClean="0">
                <a:latin typeface="+mj-lt"/>
              </a:rPr>
              <a:t>: Un </a:t>
            </a:r>
            <a:r>
              <a:rPr lang="es-ES" sz="1600" b="1" i="1" dirty="0" smtClean="0">
                <a:solidFill>
                  <a:srgbClr val="C00000"/>
                </a:solidFill>
                <a:latin typeface="+mj-lt"/>
              </a:rPr>
              <a:t>electrólito</a:t>
            </a:r>
            <a:r>
              <a:rPr lang="es-ES" sz="1600" b="1" i="1" dirty="0" smtClean="0">
                <a:latin typeface="+mj-lt"/>
              </a:rPr>
              <a:t> </a:t>
            </a:r>
            <a:r>
              <a:rPr lang="es-ES" sz="1600" dirty="0" smtClean="0">
                <a:latin typeface="+mj-lt"/>
              </a:rPr>
              <a:t>es </a:t>
            </a:r>
            <a:r>
              <a:rPr lang="es-ES" sz="1600" i="1" dirty="0" smtClean="0">
                <a:latin typeface="+mj-lt"/>
              </a:rPr>
              <a:t>una sustancia que, cuando se </a:t>
            </a:r>
            <a:r>
              <a:rPr lang="es-ES" sz="1600" b="1" i="1" dirty="0" smtClean="0">
                <a:latin typeface="+mj-lt"/>
              </a:rPr>
              <a:t>disuelve en  agua</a:t>
            </a:r>
            <a:r>
              <a:rPr lang="es-ES" sz="1600" i="1" dirty="0" smtClean="0">
                <a:latin typeface="+mj-lt"/>
              </a:rPr>
              <a:t>, forma una disolución que </a:t>
            </a:r>
            <a:r>
              <a:rPr lang="es-ES" sz="1600" b="1" i="1" dirty="0" smtClean="0">
                <a:solidFill>
                  <a:srgbClr val="C00000"/>
                </a:solidFill>
                <a:latin typeface="+mj-lt"/>
              </a:rPr>
              <a:t>conduce la electricidad</a:t>
            </a:r>
          </a:p>
          <a:p>
            <a:pPr algn="just"/>
            <a:endParaRPr lang="es-ES" sz="1600" dirty="0" smtClean="0">
              <a:latin typeface="+mj-lt"/>
            </a:endParaRPr>
          </a:p>
          <a:p>
            <a:pPr algn="just"/>
            <a:endParaRPr lang="es-ES" sz="1600" dirty="0" smtClean="0">
              <a:latin typeface="+mj-lt"/>
            </a:endParaRPr>
          </a:p>
          <a:p>
            <a:pPr algn="just"/>
            <a:r>
              <a:rPr lang="es-ES" sz="1600" dirty="0" smtClean="0">
                <a:latin typeface="+mj-lt"/>
              </a:rPr>
              <a:t>-</a:t>
            </a:r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 </a:t>
            </a:r>
            <a:r>
              <a:rPr lang="es-CL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Electrólitos</a:t>
            </a:r>
            <a:r>
              <a:rPr lang="es-CL" sz="1600" dirty="0" smtClean="0">
                <a:latin typeface="+mj-lt"/>
              </a:rPr>
              <a:t>: </a:t>
            </a:r>
            <a:r>
              <a:rPr lang="es-ES" sz="1600" dirty="0" smtClean="0">
                <a:latin typeface="+mj-lt"/>
              </a:rPr>
              <a:t>Un </a:t>
            </a:r>
            <a:r>
              <a:rPr lang="es-ES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 electrólito </a:t>
            </a:r>
            <a:r>
              <a:rPr lang="es-ES" sz="1600" b="1" i="1" dirty="0" smtClean="0">
                <a:latin typeface="+mj-lt"/>
              </a:rPr>
              <a:t>no conduce la corriente eléctrica</a:t>
            </a:r>
            <a:r>
              <a:rPr lang="es-ES" sz="1600" i="1" dirty="0" smtClean="0">
                <a:latin typeface="+mj-lt"/>
              </a:rPr>
              <a:t> cuando </a:t>
            </a:r>
            <a:r>
              <a:rPr lang="es-ES" sz="1600" b="1" i="1" dirty="0" smtClean="0">
                <a:latin typeface="+mj-lt"/>
              </a:rPr>
              <a:t>se disuelve en agua.</a:t>
            </a:r>
            <a:endParaRPr lang="es-CL" sz="1600" b="1" dirty="0">
              <a:latin typeface="+mj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17" y="2087880"/>
            <a:ext cx="9010183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6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3400" y="1110649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41400" y="1754510"/>
            <a:ext cx="475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+mj-lt"/>
              </a:rPr>
              <a:t>-</a:t>
            </a:r>
            <a:r>
              <a:rPr lang="es-ES" b="1" dirty="0" smtClean="0">
                <a:solidFill>
                  <a:srgbClr val="C00000"/>
                </a:solidFill>
                <a:latin typeface="+mj-lt"/>
              </a:rPr>
              <a:t>Electrólitos</a:t>
            </a:r>
            <a:r>
              <a:rPr lang="es-ES" dirty="0" smtClean="0">
                <a:latin typeface="+mj-lt"/>
              </a:rPr>
              <a:t>: sí </a:t>
            </a:r>
            <a:r>
              <a:rPr lang="es-ES" b="1" i="1" dirty="0" smtClean="0">
                <a:solidFill>
                  <a:srgbClr val="C00000"/>
                </a:solidFill>
                <a:latin typeface="+mj-lt"/>
              </a:rPr>
              <a:t>conduce la electricidad</a:t>
            </a:r>
            <a:endParaRPr lang="es-ES" dirty="0" smtClean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19" y="2325181"/>
            <a:ext cx="9844561" cy="428916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675120" y="1772757"/>
            <a:ext cx="5394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-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Electrólitos</a:t>
            </a:r>
            <a:r>
              <a:rPr lang="es-CL" dirty="0"/>
              <a:t>: </a:t>
            </a:r>
            <a:r>
              <a:rPr lang="es-ES" b="1" i="1" dirty="0" smtClean="0"/>
              <a:t>no </a:t>
            </a:r>
            <a:r>
              <a:rPr lang="es-ES" b="1" i="1" dirty="0"/>
              <a:t>conduce </a:t>
            </a:r>
            <a:r>
              <a:rPr lang="es-ES" b="1" i="1" dirty="0" smtClean="0"/>
              <a:t>la </a:t>
            </a:r>
            <a:r>
              <a:rPr lang="es-ES" b="1" i="1" dirty="0" err="1" smtClean="0"/>
              <a:t>eléctricidad</a:t>
            </a:r>
            <a:r>
              <a:rPr lang="es-ES" b="1" i="1" dirty="0" smtClean="0"/>
              <a:t>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56817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3400" y="1110649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41400" y="1754510"/>
            <a:ext cx="475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+mj-lt"/>
              </a:rPr>
              <a:t>-</a:t>
            </a:r>
            <a:r>
              <a:rPr lang="es-ES" b="1" dirty="0" smtClean="0">
                <a:solidFill>
                  <a:srgbClr val="C00000"/>
                </a:solidFill>
                <a:latin typeface="+mj-lt"/>
              </a:rPr>
              <a:t>Electrólitos</a:t>
            </a:r>
            <a:r>
              <a:rPr lang="es-ES" dirty="0" smtClean="0">
                <a:latin typeface="+mj-lt"/>
              </a:rPr>
              <a:t>: sí </a:t>
            </a:r>
            <a:r>
              <a:rPr lang="es-ES" b="1" i="1" dirty="0" smtClean="0">
                <a:solidFill>
                  <a:srgbClr val="C00000"/>
                </a:solidFill>
                <a:latin typeface="+mj-lt"/>
              </a:rPr>
              <a:t>conduce la electricidad</a:t>
            </a:r>
            <a:endParaRPr lang="es-ES" dirty="0" smtClean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75120" y="1772757"/>
            <a:ext cx="5394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-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Electrólitos</a:t>
            </a:r>
            <a:r>
              <a:rPr lang="es-CL" dirty="0"/>
              <a:t>: </a:t>
            </a:r>
            <a:r>
              <a:rPr lang="es-ES" b="1" i="1" dirty="0" smtClean="0"/>
              <a:t>no </a:t>
            </a:r>
            <a:r>
              <a:rPr lang="es-ES" b="1" i="1" dirty="0"/>
              <a:t>conduce </a:t>
            </a:r>
            <a:r>
              <a:rPr lang="es-ES" b="1" i="1" dirty="0" smtClean="0"/>
              <a:t>la electricidad.</a:t>
            </a:r>
            <a:endParaRPr lang="es-CL" b="1" dirty="0"/>
          </a:p>
        </p:txBody>
      </p:sp>
      <p:grpSp>
        <p:nvGrpSpPr>
          <p:cNvPr id="25" name="Grupo 24"/>
          <p:cNvGrpSpPr/>
          <p:nvPr/>
        </p:nvGrpSpPr>
        <p:grpSpPr>
          <a:xfrm>
            <a:off x="766343" y="2182928"/>
            <a:ext cx="10659313" cy="4459996"/>
            <a:chOff x="510707" y="2167283"/>
            <a:chExt cx="10659313" cy="445999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b="14444"/>
            <a:stretch/>
          </p:blipFill>
          <p:spPr>
            <a:xfrm>
              <a:off x="1325459" y="2167283"/>
              <a:ext cx="9844561" cy="3669638"/>
            </a:xfrm>
            <a:prstGeom prst="rect">
              <a:avLst/>
            </a:prstGeom>
          </p:spPr>
        </p:pic>
        <p:sp>
          <p:nvSpPr>
            <p:cNvPr id="9" name="Abrir llave 8"/>
            <p:cNvSpPr/>
            <p:nvPr/>
          </p:nvSpPr>
          <p:spPr>
            <a:xfrm>
              <a:off x="1235338" y="3368040"/>
              <a:ext cx="303902" cy="1295565"/>
            </a:xfrm>
            <a:prstGeom prst="leftBrac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brir llave 9"/>
            <p:cNvSpPr/>
            <p:nvPr/>
          </p:nvSpPr>
          <p:spPr>
            <a:xfrm>
              <a:off x="1168859" y="4752766"/>
              <a:ext cx="370381" cy="626954"/>
            </a:xfrm>
            <a:prstGeom prst="leftBrac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brir llave 11"/>
            <p:cNvSpPr/>
            <p:nvPr/>
          </p:nvSpPr>
          <p:spPr>
            <a:xfrm>
              <a:off x="4674059" y="3337142"/>
              <a:ext cx="385621" cy="991017"/>
            </a:xfrm>
            <a:prstGeom prst="leftBrace">
              <a:avLst/>
            </a:prstGeom>
            <a:ln w="349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brir llave 12"/>
            <p:cNvSpPr/>
            <p:nvPr/>
          </p:nvSpPr>
          <p:spPr>
            <a:xfrm>
              <a:off x="4674059" y="4353353"/>
              <a:ext cx="385621" cy="399414"/>
            </a:xfrm>
            <a:prstGeom prst="leftBrace">
              <a:avLst/>
            </a:prstGeom>
            <a:ln w="3492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brir llave 13"/>
            <p:cNvSpPr/>
            <p:nvPr/>
          </p:nvSpPr>
          <p:spPr>
            <a:xfrm rot="16200000">
              <a:off x="9059288" y="4382392"/>
              <a:ext cx="807963" cy="2802620"/>
            </a:xfrm>
            <a:prstGeom prst="leftBrac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adroTexto 14"/>
            <p:cNvSpPr txBox="1"/>
            <p:nvPr/>
          </p:nvSpPr>
          <p:spPr>
            <a:xfrm rot="16200000">
              <a:off x="212833" y="3622366"/>
              <a:ext cx="1230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 smtClean="0">
                  <a:solidFill>
                    <a:srgbClr val="C00000"/>
                  </a:solidFill>
                </a:rPr>
                <a:t>Ácidos</a:t>
              </a:r>
            </a:p>
            <a:p>
              <a:pPr algn="ctr"/>
              <a:r>
                <a:rPr lang="es-CL" sz="1600" dirty="0" smtClean="0">
                  <a:solidFill>
                    <a:srgbClr val="C00000"/>
                  </a:solidFill>
                </a:rPr>
                <a:t> Fuertes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 rot="16200000">
              <a:off x="218744" y="4743077"/>
              <a:ext cx="1230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>
                  <a:solidFill>
                    <a:srgbClr val="C00000"/>
                  </a:solidFill>
                </a:rPr>
                <a:t>Bases</a:t>
              </a:r>
            </a:p>
            <a:p>
              <a:pPr algn="ctr"/>
              <a:r>
                <a:rPr lang="es-CL" dirty="0" smtClean="0">
                  <a:solidFill>
                    <a:srgbClr val="C00000"/>
                  </a:solidFill>
                </a:rPr>
                <a:t> Fuertes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 rot="16200000">
              <a:off x="3782803" y="3512083"/>
              <a:ext cx="1230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 smtClean="0">
                  <a:solidFill>
                    <a:schemeClr val="tx2">
                      <a:lumMod val="50000"/>
                    </a:schemeClr>
                  </a:solidFill>
                </a:rPr>
                <a:t>Ácidos</a:t>
              </a:r>
            </a:p>
            <a:p>
              <a:pPr algn="ctr"/>
              <a:r>
                <a:rPr lang="es-CL" sz="1600" dirty="0" smtClean="0">
                  <a:solidFill>
                    <a:schemeClr val="tx2">
                      <a:lumMod val="50000"/>
                    </a:schemeClr>
                  </a:solidFill>
                </a:rPr>
                <a:t> Débiles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 rot="16200000">
              <a:off x="3972007" y="4320717"/>
              <a:ext cx="8148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 smtClean="0">
                  <a:solidFill>
                    <a:schemeClr val="tx2">
                      <a:lumMod val="50000"/>
                    </a:schemeClr>
                  </a:solidFill>
                </a:rPr>
                <a:t>Base</a:t>
              </a:r>
            </a:p>
            <a:p>
              <a:pPr algn="ctr"/>
              <a:r>
                <a:rPr lang="es-CL" sz="1600" dirty="0" smtClean="0">
                  <a:solidFill>
                    <a:schemeClr val="tx2">
                      <a:lumMod val="50000"/>
                    </a:schemeClr>
                  </a:solidFill>
                </a:rPr>
                <a:t> Débil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883410" y="6243249"/>
              <a:ext cx="31597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/>
                <a:t>Compuestos Apolares</a:t>
              </a:r>
              <a:endParaRPr lang="en-US" sz="1600" b="1" dirty="0"/>
            </a:p>
          </p:txBody>
        </p:sp>
        <p:sp>
          <p:nvSpPr>
            <p:cNvPr id="20" name="Abrir llave 19"/>
            <p:cNvSpPr/>
            <p:nvPr/>
          </p:nvSpPr>
          <p:spPr>
            <a:xfrm rot="16200000">
              <a:off x="3317659" y="3608746"/>
              <a:ext cx="730130" cy="4657351"/>
            </a:xfrm>
            <a:prstGeom prst="leftBrac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324473" y="6288725"/>
              <a:ext cx="2716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b="1" dirty="0" smtClean="0"/>
                <a:t>Compuestos </a:t>
              </a:r>
              <a:r>
                <a:rPr lang="es-CL" sz="1600" b="1" dirty="0"/>
                <a:t>P</a:t>
              </a:r>
              <a:r>
                <a:rPr lang="es-CL" sz="1600" b="1" dirty="0" smtClean="0"/>
                <a:t>olares</a:t>
              </a:r>
              <a:endParaRPr lang="en-US" sz="1600" b="1" dirty="0"/>
            </a:p>
          </p:txBody>
        </p:sp>
        <p:sp>
          <p:nvSpPr>
            <p:cNvPr id="22" name="Abrir llave 21"/>
            <p:cNvSpPr/>
            <p:nvPr/>
          </p:nvSpPr>
          <p:spPr>
            <a:xfrm>
              <a:off x="8061959" y="3337142"/>
              <a:ext cx="259081" cy="168338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adroTexto 23"/>
            <p:cNvSpPr txBox="1"/>
            <p:nvPr/>
          </p:nvSpPr>
          <p:spPr>
            <a:xfrm rot="16200000">
              <a:off x="6897327" y="3867834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/>
                <a:t>Compuestos Orgánicos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15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8808720" y="34081"/>
            <a:ext cx="326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chemeClr val="bg1"/>
                </a:solidFill>
              </a:rPr>
              <a:t>Unidad 1:</a:t>
            </a:r>
          </a:p>
          <a:p>
            <a:pPr algn="r"/>
            <a:r>
              <a:rPr lang="es-CL" sz="2400" dirty="0" smtClean="0">
                <a:solidFill>
                  <a:schemeClr val="bg1"/>
                </a:solidFill>
              </a:rPr>
              <a:t>Soluciones Químicas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000" y="18246"/>
            <a:ext cx="545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Propiedades generales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de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LTStd-Bold"/>
              </a:rPr>
              <a:t>las disoluciones acuosas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3400" y="1110649"/>
            <a:ext cx="5808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Propiedades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electrolíticas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41400" y="1754510"/>
            <a:ext cx="475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+mj-lt"/>
              </a:rPr>
              <a:t>-</a:t>
            </a:r>
            <a:r>
              <a:rPr lang="es-ES" b="1" dirty="0" smtClean="0">
                <a:solidFill>
                  <a:srgbClr val="C00000"/>
                </a:solidFill>
                <a:latin typeface="+mj-lt"/>
              </a:rPr>
              <a:t>Electrólitos</a:t>
            </a:r>
            <a:r>
              <a:rPr lang="es-ES" dirty="0" smtClean="0">
                <a:latin typeface="+mj-lt"/>
              </a:rPr>
              <a:t>: sí </a:t>
            </a:r>
            <a:r>
              <a:rPr lang="es-ES" b="1" i="1" dirty="0" smtClean="0">
                <a:solidFill>
                  <a:srgbClr val="C00000"/>
                </a:solidFill>
                <a:latin typeface="+mj-lt"/>
              </a:rPr>
              <a:t>conduce la electricidad</a:t>
            </a:r>
            <a:endParaRPr lang="es-ES" dirty="0" smtClean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75120" y="1772757"/>
            <a:ext cx="5394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-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Electrólitos</a:t>
            </a:r>
            <a:r>
              <a:rPr lang="es-CL" dirty="0"/>
              <a:t>: </a:t>
            </a:r>
            <a:r>
              <a:rPr lang="es-ES" b="1" i="1" dirty="0" smtClean="0"/>
              <a:t>no </a:t>
            </a:r>
            <a:r>
              <a:rPr lang="es-ES" b="1" i="1" dirty="0"/>
              <a:t>conduce </a:t>
            </a:r>
            <a:r>
              <a:rPr lang="es-ES" b="1" i="1" dirty="0" smtClean="0"/>
              <a:t>la electricidad.</a:t>
            </a:r>
            <a:endParaRPr lang="es-CL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67280" y="2477581"/>
            <a:ext cx="1130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¿Cómo se conduce la electricidad en las soluciones?</a:t>
            </a:r>
            <a:endParaRPr lang="en-US" sz="320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/>
          <a:srcRect l="16483" r="2174"/>
          <a:stretch/>
        </p:blipFill>
        <p:spPr>
          <a:xfrm>
            <a:off x="0" y="3247177"/>
            <a:ext cx="12277588" cy="1524672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181320" y="4956670"/>
            <a:ext cx="11660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+mj-lt"/>
              </a:rPr>
              <a:t>Esta ecuación señala que </a:t>
            </a:r>
            <a:r>
              <a:rPr lang="es-ES" sz="2800" b="1" dirty="0">
                <a:latin typeface="+mj-lt"/>
              </a:rPr>
              <a:t>todo</a:t>
            </a:r>
            <a:r>
              <a:rPr lang="es-ES" sz="2800" dirty="0">
                <a:latin typeface="+mj-lt"/>
              </a:rPr>
              <a:t> el </a:t>
            </a:r>
            <a:r>
              <a:rPr lang="es-ES" sz="2800" b="1" dirty="0">
                <a:latin typeface="+mj-lt"/>
              </a:rPr>
              <a:t>cloruro de sodio</a:t>
            </a:r>
            <a:r>
              <a:rPr lang="es-ES" sz="2800" dirty="0">
                <a:latin typeface="+mj-lt"/>
              </a:rPr>
              <a:t> que </a:t>
            </a:r>
            <a:r>
              <a:rPr lang="es-ES" sz="2800" b="1" dirty="0">
                <a:latin typeface="+mj-lt"/>
              </a:rPr>
              <a:t>entra a la disolución</a:t>
            </a:r>
            <a:r>
              <a:rPr lang="es-ES" sz="2800" dirty="0">
                <a:latin typeface="+mj-lt"/>
              </a:rPr>
              <a:t> se </a:t>
            </a:r>
            <a:r>
              <a:rPr lang="es-ES" sz="2800" b="1" dirty="0" smtClean="0">
                <a:solidFill>
                  <a:srgbClr val="C00000"/>
                </a:solidFill>
                <a:latin typeface="+mj-lt"/>
              </a:rPr>
              <a:t>transforma en </a:t>
            </a:r>
            <a:r>
              <a:rPr lang="es-ES" sz="2800" b="1" dirty="0">
                <a:solidFill>
                  <a:srgbClr val="C00000"/>
                </a:solidFill>
                <a:latin typeface="+mj-lt"/>
              </a:rPr>
              <a:t>iones </a:t>
            </a:r>
            <a:r>
              <a:rPr lang="es-ES" sz="2800" b="1" dirty="0" err="1" smtClean="0">
                <a:solidFill>
                  <a:srgbClr val="C00000"/>
                </a:solidFill>
                <a:latin typeface="+mj-lt"/>
              </a:rPr>
              <a:t>Na</a:t>
            </a:r>
            <a:r>
              <a:rPr lang="es-ES" sz="3600" b="1" baseline="30000" dirty="0" smtClean="0">
                <a:solidFill>
                  <a:srgbClr val="C00000"/>
                </a:solidFill>
                <a:latin typeface="+mj-lt"/>
              </a:rPr>
              <a:t>+</a:t>
            </a:r>
            <a:r>
              <a:rPr lang="es-ES" sz="105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s-ES" sz="2800" b="1" dirty="0">
                <a:solidFill>
                  <a:srgbClr val="C00000"/>
                </a:solidFill>
                <a:latin typeface="+mj-lt"/>
              </a:rPr>
              <a:t>y </a:t>
            </a:r>
            <a:r>
              <a:rPr lang="es-ES" sz="2800" b="1" dirty="0" smtClean="0">
                <a:solidFill>
                  <a:srgbClr val="C00000"/>
                </a:solidFill>
                <a:latin typeface="+mj-lt"/>
              </a:rPr>
              <a:t>Cl</a:t>
            </a:r>
            <a:r>
              <a:rPr lang="es-ES" sz="4000" b="1" baseline="30000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es-ES" sz="2800" b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ctr"/>
            <a:r>
              <a:rPr lang="es-ES" sz="2800" b="1" i="1" dirty="0">
                <a:latin typeface="+mj-lt"/>
              </a:rPr>
              <a:t>N</a:t>
            </a:r>
            <a:r>
              <a:rPr lang="es-ES" sz="2800" b="1" i="1" dirty="0" smtClean="0">
                <a:latin typeface="+mj-lt"/>
              </a:rPr>
              <a:t>o </a:t>
            </a:r>
            <a:r>
              <a:rPr lang="es-ES" sz="2800" b="1" i="1" dirty="0">
                <a:latin typeface="+mj-lt"/>
              </a:rPr>
              <a:t>existen unidades de </a:t>
            </a:r>
            <a:r>
              <a:rPr lang="es-ES" sz="2800" b="1" i="1" dirty="0" err="1">
                <a:latin typeface="+mj-lt"/>
              </a:rPr>
              <a:t>NaCl</a:t>
            </a:r>
            <a:r>
              <a:rPr lang="es-ES" sz="2800" b="1" i="1" dirty="0">
                <a:latin typeface="+mj-lt"/>
              </a:rPr>
              <a:t> no disociadas en la disolución.</a:t>
            </a:r>
            <a:endParaRPr lang="en-U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3794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552</TotalTime>
  <Words>844</Words>
  <Application>Microsoft Office PowerPoint</Application>
  <PresentationFormat>Panorámica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Century Gothic</vt:lpstr>
      <vt:lpstr>Garamond</vt:lpstr>
      <vt:lpstr>TimesLTStd-Bold</vt:lpstr>
      <vt:lpstr>TimesLTStd-Roman</vt:lpstr>
      <vt:lpstr>Savon</vt:lpstr>
      <vt:lpstr>Química: Soluciones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Química: Soluciones</dc:title>
  <dc:creator>Luciano Univaso</dc:creator>
  <cp:lastModifiedBy>Tamara Adriana Gonzalez</cp:lastModifiedBy>
  <cp:revision>29</cp:revision>
  <dcterms:created xsi:type="dcterms:W3CDTF">2020-03-14T13:01:47Z</dcterms:created>
  <dcterms:modified xsi:type="dcterms:W3CDTF">2020-03-18T14:16:57Z</dcterms:modified>
</cp:coreProperties>
</file>